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handoutMasterIdLst>
    <p:handoutMasterId r:id="rId47"/>
  </p:handoutMasterIdLst>
  <p:sldIdLst>
    <p:sldId id="265" r:id="rId3"/>
    <p:sldId id="331" r:id="rId4"/>
    <p:sldId id="332" r:id="rId5"/>
    <p:sldId id="333" r:id="rId6"/>
    <p:sldId id="279" r:id="rId7"/>
    <p:sldId id="291" r:id="rId8"/>
    <p:sldId id="288" r:id="rId9"/>
    <p:sldId id="293" r:id="rId10"/>
    <p:sldId id="298" r:id="rId11"/>
    <p:sldId id="294" r:id="rId12"/>
    <p:sldId id="290" r:id="rId13"/>
    <p:sldId id="300" r:id="rId14"/>
    <p:sldId id="304" r:id="rId15"/>
    <p:sldId id="303" r:id="rId16"/>
    <p:sldId id="302" r:id="rId17"/>
    <p:sldId id="301" r:id="rId18"/>
    <p:sldId id="305" r:id="rId19"/>
    <p:sldId id="306" r:id="rId20"/>
    <p:sldId id="308" r:id="rId21"/>
    <p:sldId id="307" r:id="rId22"/>
    <p:sldId id="312" r:id="rId23"/>
    <p:sldId id="311" r:id="rId24"/>
    <p:sldId id="309" r:id="rId25"/>
    <p:sldId id="310" r:id="rId26"/>
    <p:sldId id="313" r:id="rId27"/>
    <p:sldId id="316" r:id="rId28"/>
    <p:sldId id="315" r:id="rId29"/>
    <p:sldId id="314" r:id="rId30"/>
    <p:sldId id="317" r:id="rId31"/>
    <p:sldId id="318" r:id="rId32"/>
    <p:sldId id="319" r:id="rId33"/>
    <p:sldId id="320" r:id="rId34"/>
    <p:sldId id="321" r:id="rId35"/>
    <p:sldId id="322" r:id="rId36"/>
    <p:sldId id="326" r:id="rId37"/>
    <p:sldId id="325" r:id="rId38"/>
    <p:sldId id="323" r:id="rId39"/>
    <p:sldId id="324" r:id="rId40"/>
    <p:sldId id="329" r:id="rId41"/>
    <p:sldId id="328" r:id="rId42"/>
    <p:sldId id="327" r:id="rId43"/>
    <p:sldId id="330" r:id="rId44"/>
    <p:sldId id="289" r:id="rId4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F2E"/>
    <a:srgbClr val="D72C35"/>
    <a:srgbClr val="170840"/>
    <a:srgbClr val="1F0B59"/>
    <a:srgbClr val="610B38"/>
    <a:srgbClr val="764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ECDBE32-AEEF-4519-AB30-4829E44C6073}" type="slidenum">
              <a:rPr lang="en-US" smtClean="0"/>
              <a:t>‹#›</a:t>
            </a:fld>
            <a:endParaRPr lang="en-US"/>
          </a:p>
        </p:txBody>
      </p:sp>
    </p:spTree>
    <p:extLst>
      <p:ext uri="{BB962C8B-B14F-4D97-AF65-F5344CB8AC3E}">
        <p14:creationId xmlns:p14="http://schemas.microsoft.com/office/powerpoint/2010/main" val="74034412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endParaRPr lang="en-IN"/>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FCA16B0-8747-4D79-983B-F3D2E7DA0ED8}" type="slidenum">
              <a:rPr lang="en-IN" smtClean="0"/>
              <a:t>‹#›</a:t>
            </a:fld>
            <a:endParaRPr lang="en-IN"/>
          </a:p>
        </p:txBody>
      </p:sp>
    </p:spTree>
    <p:extLst>
      <p:ext uri="{BB962C8B-B14F-4D97-AF65-F5344CB8AC3E}">
        <p14:creationId xmlns:p14="http://schemas.microsoft.com/office/powerpoint/2010/main" val="42495733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64BC876A-6E9E-49D5-B46A-EE7101D015E1}" type="slidenum">
              <a:rPr lang="en-US" altLang="en-US" sz="1300"/>
              <a:pPr/>
              <a:t>2</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4306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64BC876A-6E9E-49D5-B46A-EE7101D015E1}" type="slidenum">
              <a:rPr lang="en-US" altLang="en-US" sz="1300"/>
              <a:pPr/>
              <a:t>3</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8048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64BC876A-6E9E-49D5-B46A-EE7101D015E1}" type="slidenum">
              <a:rPr lang="en-US" altLang="en-US" sz="1300"/>
              <a:pPr/>
              <a:t>4</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415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152401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265142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3040521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291569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3046656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2398749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882691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2472840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4043750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3459783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331005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2121444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8952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2201517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93513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42990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4219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414930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416568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326636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194365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340083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7" name="Picture 6">
            <a:extLst>
              <a:ext uri="{FF2B5EF4-FFF2-40B4-BE49-F238E27FC236}">
                <a16:creationId xmlns:a16="http://schemas.microsoft.com/office/drawing/2014/main" id="{1661AABF-1FE9-4B27-B0C0-BE09D4520E0C}"/>
              </a:ext>
            </a:extLst>
          </p:cNvPr>
          <p:cNvPicPr>
            <a:picLocks noChangeAspect="1"/>
          </p:cNvPicPr>
          <p:nvPr userDrawn="1"/>
        </p:nvPicPr>
        <p:blipFill>
          <a:blip r:embed="rId13"/>
          <a:stretch>
            <a:fillRect/>
          </a:stretch>
        </p:blipFill>
        <p:spPr>
          <a:xfrm>
            <a:off x="10359166" y="19010"/>
            <a:ext cx="1832834" cy="692229"/>
          </a:xfrm>
          <a:prstGeom prst="rect">
            <a:avLst/>
          </a:prstGeom>
        </p:spPr>
      </p:pic>
      <p:sp>
        <p:nvSpPr>
          <p:cNvPr id="8" name="Content Placeholder 2">
            <a:extLst>
              <a:ext uri="{FF2B5EF4-FFF2-40B4-BE49-F238E27FC236}">
                <a16:creationId xmlns:a16="http://schemas.microsoft.com/office/drawing/2014/main" id="{5562D487-7AC0-4F29-A4E1-6624FDAB6693}"/>
              </a:ext>
            </a:extLst>
          </p:cNvPr>
          <p:cNvSpPr txBox="1">
            <a:spLocks/>
          </p:cNvSpPr>
          <p:nvPr userDrawn="1"/>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a:solidFill>
                  <a:schemeClr val="bg1"/>
                </a:solidFill>
              </a:rPr>
              <a:t>Programme Name </a:t>
            </a:r>
            <a:r>
              <a:rPr lang="en-US" sz="6400" b="1" dirty="0" smtClean="0">
                <a:solidFill>
                  <a:schemeClr val="bg1"/>
                </a:solidFill>
              </a:rPr>
              <a:t>Semester: BCA IV Semester</a:t>
            </a:r>
            <a:r>
              <a:rPr lang="en-US" b="1" dirty="0">
                <a:solidFill>
                  <a:schemeClr val="bg1"/>
                </a:solidFill>
              </a:rPr>
              <a:t>	 			</a:t>
            </a:r>
            <a:r>
              <a:rPr lang="en-US" b="1" dirty="0" smtClean="0">
                <a:solidFill>
                  <a:schemeClr val="bg1"/>
                </a:solidFill>
              </a:rPr>
              <a:t>                                                               </a:t>
            </a:r>
            <a:r>
              <a:rPr lang="en-US" sz="6400" b="1" dirty="0" smtClean="0">
                <a:solidFill>
                  <a:schemeClr val="bg1"/>
                </a:solidFill>
              </a:rPr>
              <a:t>Subject: Java Programming</a:t>
            </a:r>
            <a:r>
              <a:rPr lang="en-US" sz="6400" b="1" baseline="0" dirty="0" smtClean="0">
                <a:solidFill>
                  <a:schemeClr val="bg1"/>
                </a:solidFill>
              </a:rPr>
              <a:t> Language</a:t>
            </a:r>
            <a:r>
              <a:rPr lang="en-US" b="1" dirty="0">
                <a:solidFill>
                  <a:schemeClr val="bg1"/>
                </a:solidFill>
              </a:rPr>
              <a:t>	                                                                       </a:t>
            </a:r>
            <a:endParaRPr lang="en-IN" b="1" dirty="0">
              <a:solidFill>
                <a:schemeClr val="bg1"/>
              </a:solidFill>
            </a:endParaRPr>
          </a:p>
        </p:txBody>
      </p:sp>
    </p:spTree>
    <p:extLst>
      <p:ext uri="{BB962C8B-B14F-4D97-AF65-F5344CB8AC3E}">
        <p14:creationId xmlns:p14="http://schemas.microsoft.com/office/powerpoint/2010/main" val="1283710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7" name="Picture 6">
            <a:extLst>
              <a:ext uri="{FF2B5EF4-FFF2-40B4-BE49-F238E27FC236}">
                <a16:creationId xmlns:a16="http://schemas.microsoft.com/office/drawing/2014/main" id="{1661AABF-1FE9-4B27-B0C0-BE09D4520E0C}"/>
              </a:ext>
            </a:extLst>
          </p:cNvPr>
          <p:cNvPicPr>
            <a:picLocks noChangeAspect="1"/>
          </p:cNvPicPr>
          <p:nvPr userDrawn="1"/>
        </p:nvPicPr>
        <p:blipFill>
          <a:blip r:embed="rId13"/>
          <a:stretch>
            <a:fillRect/>
          </a:stretch>
        </p:blipFill>
        <p:spPr>
          <a:xfrm>
            <a:off x="10359166" y="19010"/>
            <a:ext cx="1832834" cy="692229"/>
          </a:xfrm>
          <a:prstGeom prst="rect">
            <a:avLst/>
          </a:prstGeom>
        </p:spPr>
      </p:pic>
      <p:sp>
        <p:nvSpPr>
          <p:cNvPr id="8" name="Content Placeholder 2">
            <a:extLst>
              <a:ext uri="{FF2B5EF4-FFF2-40B4-BE49-F238E27FC236}">
                <a16:creationId xmlns:a16="http://schemas.microsoft.com/office/drawing/2014/main" id="{5562D487-7AC0-4F29-A4E1-6624FDAB6693}"/>
              </a:ext>
            </a:extLst>
          </p:cNvPr>
          <p:cNvSpPr txBox="1">
            <a:spLocks/>
          </p:cNvSpPr>
          <p:nvPr userDrawn="1"/>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Program</a:t>
            </a:r>
            <a:r>
              <a:rPr lang="en-US" sz="6400" b="1" baseline="0" dirty="0" smtClean="0">
                <a:solidFill>
                  <a:schemeClr val="bg1"/>
                </a:solidFill>
              </a:rPr>
              <a:t> Name: BCA IV SEMESTER</a:t>
            </a:r>
            <a:r>
              <a:rPr lang="en-US" b="1" dirty="0">
                <a:solidFill>
                  <a:schemeClr val="bg1"/>
                </a:solidFill>
              </a:rPr>
              <a:t>		                                                                                                                                                                                    </a:t>
            </a:r>
            <a:r>
              <a:rPr lang="en-US" sz="6400" b="1" dirty="0">
                <a:solidFill>
                  <a:schemeClr val="bg1"/>
                </a:solidFill>
              </a:rPr>
              <a:t> </a:t>
            </a:r>
            <a:r>
              <a:rPr lang="en-US" sz="6400" b="1" dirty="0" smtClean="0">
                <a:solidFill>
                  <a:schemeClr val="bg1"/>
                </a:solidFill>
              </a:rPr>
              <a:t>            Subject: Java</a:t>
            </a:r>
            <a:r>
              <a:rPr lang="en-US" sz="6400" b="1" baseline="0" dirty="0" smtClean="0">
                <a:solidFill>
                  <a:schemeClr val="bg1"/>
                </a:solidFill>
              </a:rPr>
              <a:t> Programming language</a:t>
            </a:r>
            <a:r>
              <a:rPr lang="en-US" b="1" dirty="0">
                <a:solidFill>
                  <a:schemeClr val="bg1"/>
                </a:solidFill>
              </a:rPr>
              <a:t>	                                                                       </a:t>
            </a:r>
            <a:endParaRPr lang="en-IN" b="1" dirty="0">
              <a:solidFill>
                <a:schemeClr val="bg1"/>
              </a:solidFill>
            </a:endParaRPr>
          </a:p>
        </p:txBody>
      </p:sp>
      <p:pic>
        <p:nvPicPr>
          <p:cNvPr id="6" name="Picture 5"/>
          <p:cNvPicPr>
            <a:picLocks noChangeAspect="1"/>
          </p:cNvPicPr>
          <p:nvPr userDrawn="1"/>
        </p:nvPicPr>
        <p:blipFill>
          <a:blip r:embed="rId14"/>
          <a:stretch>
            <a:fillRect/>
          </a:stretch>
        </p:blipFill>
        <p:spPr>
          <a:xfrm>
            <a:off x="0" y="0"/>
            <a:ext cx="1367664" cy="856634"/>
          </a:xfrm>
          <a:prstGeom prst="rect">
            <a:avLst/>
          </a:prstGeom>
        </p:spPr>
      </p:pic>
    </p:spTree>
    <p:extLst>
      <p:ext uri="{BB962C8B-B14F-4D97-AF65-F5344CB8AC3E}">
        <p14:creationId xmlns:p14="http://schemas.microsoft.com/office/powerpoint/2010/main" val="3804940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85269"/>
            <a:ext cx="9144000" cy="1111044"/>
          </a:xfrm>
        </p:spPr>
        <p:txBody>
          <a:bodyPr>
            <a:noAutofit/>
          </a:bodyPr>
          <a:lstStyle/>
          <a:p>
            <a:r>
              <a:rPr lang="en-US" sz="4400" b="1" dirty="0">
                <a:solidFill>
                  <a:srgbClr val="FF0000"/>
                </a:solidFill>
              </a:rPr>
              <a:t/>
            </a:r>
            <a:br>
              <a:rPr lang="en-US" sz="4400" b="1" dirty="0">
                <a:solidFill>
                  <a:srgbClr val="FF0000"/>
                </a:solidFill>
              </a:rPr>
            </a:br>
            <a:r>
              <a:rPr lang="en-US" sz="4400" b="1" dirty="0">
                <a:solidFill>
                  <a:srgbClr val="FF0000"/>
                </a:solidFill>
              </a:rPr>
              <a:t/>
            </a:r>
            <a:br>
              <a:rPr lang="en-US" sz="4400" b="1" dirty="0">
                <a:solidFill>
                  <a:srgbClr val="FF0000"/>
                </a:solidFill>
              </a:rPr>
            </a:br>
            <a:r>
              <a:rPr lang="en-US" sz="4400" b="1" dirty="0">
                <a:solidFill>
                  <a:srgbClr val="FF0000"/>
                </a:solidFill>
              </a:rPr>
              <a:t/>
            </a:r>
            <a:br>
              <a:rPr lang="en-US" sz="4400" b="1" dirty="0">
                <a:solidFill>
                  <a:srgbClr val="FF0000"/>
                </a:solidFill>
              </a:rPr>
            </a:br>
            <a:r>
              <a:rPr lang="en-US" sz="4400" b="1" dirty="0"/>
              <a:t/>
            </a:r>
            <a:br>
              <a:rPr lang="en-US" sz="4400" b="1" dirty="0"/>
            </a:br>
            <a:r>
              <a:rPr lang="en-US" dirty="0"/>
              <a:t/>
            </a:r>
            <a:br>
              <a:rPr lang="en-US" dirty="0"/>
            </a:br>
            <a:r>
              <a:rPr lang="en-US" dirty="0"/>
              <a:t> </a:t>
            </a:r>
            <a:r>
              <a:rPr lang="en-US" sz="2400" b="1" dirty="0">
                <a:solidFill>
                  <a:srgbClr val="FF0000"/>
                </a:solidFill>
              </a:rPr>
              <a:t>Course Name: </a:t>
            </a:r>
            <a:r>
              <a:rPr lang="en-US" sz="2400" b="1" dirty="0">
                <a:solidFill>
                  <a:srgbClr val="170840"/>
                </a:solidFill>
                <a:latin typeface="+mn-lt"/>
                <a:ea typeface="+mn-ea"/>
                <a:cs typeface="+mn-cs"/>
              </a:rPr>
              <a:t>Bachelor of Computer Applications</a:t>
            </a:r>
            <a:br>
              <a:rPr lang="en-US" sz="2400" b="1" dirty="0">
                <a:solidFill>
                  <a:srgbClr val="170840"/>
                </a:solidFill>
                <a:latin typeface="+mn-lt"/>
                <a:ea typeface="+mn-ea"/>
                <a:cs typeface="+mn-cs"/>
              </a:rPr>
            </a:br>
            <a:r>
              <a:rPr lang="en-US" sz="2400" b="1" dirty="0">
                <a:solidFill>
                  <a:srgbClr val="FF0000"/>
                </a:solidFill>
              </a:rPr>
              <a:t>Course Code: </a:t>
            </a:r>
            <a:r>
              <a:rPr lang="en-IN" sz="2400" b="1" dirty="0" smtClean="0"/>
              <a:t>13010200</a:t>
            </a:r>
            <a:r>
              <a:rPr lang="en-US" dirty="0"/>
              <a:t>	</a:t>
            </a:r>
            <a:br>
              <a:rPr lang="en-US" dirty="0"/>
            </a:br>
            <a:endParaRPr lang="en-IN" sz="2400" b="1" dirty="0">
              <a:solidFill>
                <a:srgbClr val="170840"/>
              </a:solidFill>
              <a:latin typeface="+mn-lt"/>
              <a:ea typeface="+mn-ea"/>
              <a:cs typeface="+mn-cs"/>
            </a:endParaRPr>
          </a:p>
        </p:txBody>
      </p:sp>
      <p:sp>
        <p:nvSpPr>
          <p:cNvPr id="3" name="Subtitle 2"/>
          <p:cNvSpPr>
            <a:spLocks noGrp="1"/>
          </p:cNvSpPr>
          <p:nvPr>
            <p:ph type="subTitle" idx="1"/>
          </p:nvPr>
        </p:nvSpPr>
        <p:spPr>
          <a:xfrm>
            <a:off x="1524000" y="2265926"/>
            <a:ext cx="9144000" cy="1655762"/>
          </a:xfrm>
        </p:spPr>
        <p:txBody>
          <a:bodyPr/>
          <a:lstStyle/>
          <a:p>
            <a:r>
              <a:rPr lang="en-US" b="1" dirty="0">
                <a:solidFill>
                  <a:srgbClr val="FF0000"/>
                </a:solidFill>
              </a:rPr>
              <a:t>Subject: </a:t>
            </a:r>
            <a:r>
              <a:rPr lang="en-IN" b="1" dirty="0" smtClean="0"/>
              <a:t>JAVA Programming Language</a:t>
            </a:r>
            <a:endParaRPr lang="en-US" dirty="0"/>
          </a:p>
          <a:p>
            <a:r>
              <a:rPr lang="en-IN" b="1" dirty="0" smtClean="0">
                <a:solidFill>
                  <a:srgbClr val="170840"/>
                </a:solidFill>
              </a:rPr>
              <a:t>Unit - 2</a:t>
            </a:r>
            <a:endParaRPr lang="en-IN" b="1" dirty="0">
              <a:solidFill>
                <a:srgbClr val="170840"/>
              </a:solidFill>
            </a:endParaRPr>
          </a:p>
        </p:txBody>
      </p:sp>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sp>
        <p:nvSpPr>
          <p:cNvPr id="5" name="TextBox 4">
            <a:extLst>
              <a:ext uri="{FF2B5EF4-FFF2-40B4-BE49-F238E27FC236}">
                <a16:creationId xmlns:a16="http://schemas.microsoft.com/office/drawing/2014/main" id="{9F805A89-6EB9-4417-871A-791B2C8616B9}"/>
              </a:ext>
            </a:extLst>
          </p:cNvPr>
          <p:cNvSpPr txBox="1"/>
          <p:nvPr/>
        </p:nvSpPr>
        <p:spPr>
          <a:xfrm>
            <a:off x="7301345" y="4925599"/>
            <a:ext cx="4890655" cy="1169551"/>
          </a:xfrm>
          <a:prstGeom prst="rect">
            <a:avLst/>
          </a:prstGeom>
          <a:noFill/>
        </p:spPr>
        <p:txBody>
          <a:bodyPr wrap="square">
            <a:spAutoFit/>
          </a:bodyPr>
          <a:lstStyle/>
          <a:p>
            <a:pPr algn="ctr">
              <a:defRPr/>
            </a:pPr>
            <a:r>
              <a:rPr lang="en-US" b="1" dirty="0">
                <a:solidFill>
                  <a:srgbClr val="FF0000"/>
                </a:solidFill>
              </a:rPr>
              <a:t>Faculty Name:  </a:t>
            </a:r>
          </a:p>
          <a:p>
            <a:pPr algn="ctr">
              <a:defRPr/>
            </a:pPr>
            <a:r>
              <a:rPr lang="en-US" b="1" dirty="0" err="1" smtClean="0">
                <a:latin typeface="Bookman Old Style" pitchFamily="18" charset="0"/>
              </a:rPr>
              <a:t>Er</a:t>
            </a:r>
            <a:r>
              <a:rPr lang="en-US" b="1" dirty="0" smtClean="0">
                <a:latin typeface="Bookman Old Style" pitchFamily="18" charset="0"/>
              </a:rPr>
              <a:t>. </a:t>
            </a:r>
            <a:r>
              <a:rPr lang="en-US" b="1" dirty="0" err="1" smtClean="0">
                <a:latin typeface="Bookman Old Style" pitchFamily="18" charset="0"/>
              </a:rPr>
              <a:t>Arpit</a:t>
            </a:r>
            <a:r>
              <a:rPr lang="en-US" b="1" dirty="0" smtClean="0">
                <a:latin typeface="Bookman Old Style" pitchFamily="18" charset="0"/>
              </a:rPr>
              <a:t> Chopra</a:t>
            </a:r>
            <a:endParaRPr lang="en-US" b="1" dirty="0">
              <a:latin typeface="Bookman Old Style" pitchFamily="18" charset="0"/>
            </a:endParaRPr>
          </a:p>
          <a:p>
            <a:pPr algn="ctr">
              <a:defRPr/>
            </a:pPr>
            <a:r>
              <a:rPr lang="en-US" sz="1600" b="1" dirty="0" smtClean="0">
                <a:solidFill>
                  <a:schemeClr val="tx1">
                    <a:lumMod val="95000"/>
                    <a:lumOff val="5000"/>
                  </a:schemeClr>
                </a:solidFill>
              </a:rPr>
              <a:t>Assistant Professor  </a:t>
            </a:r>
            <a:endParaRPr lang="en-US" b="1" dirty="0">
              <a:solidFill>
                <a:schemeClr val="tx1">
                  <a:lumMod val="95000"/>
                  <a:lumOff val="5000"/>
                </a:schemeClr>
              </a:solidFill>
            </a:endParaRPr>
          </a:p>
          <a:p>
            <a:pPr algn="ctr">
              <a:defRPr/>
            </a:pPr>
            <a:r>
              <a:rPr lang="en-US" b="1" dirty="0" smtClean="0">
                <a:solidFill>
                  <a:schemeClr val="tx1">
                    <a:lumMod val="95000"/>
                    <a:lumOff val="5000"/>
                  </a:schemeClr>
                </a:solidFill>
                <a:latin typeface="Bookman Old Style" pitchFamily="18" charset="0"/>
              </a:rPr>
              <a:t>School of Engineering and Technology</a:t>
            </a:r>
            <a:endParaRPr lang="en-US" dirty="0">
              <a:solidFill>
                <a:schemeClr val="tx1">
                  <a:lumMod val="95000"/>
                  <a:lumOff val="5000"/>
                </a:schemeClr>
              </a:solidFill>
              <a:latin typeface="Bookman Old Style" pitchFamily="18" charset="0"/>
            </a:endParaRPr>
          </a:p>
        </p:txBody>
      </p:sp>
      <p:pic>
        <p:nvPicPr>
          <p:cNvPr id="8" name="Picture 7"/>
          <p:cNvPicPr>
            <a:picLocks noChangeAspect="1"/>
          </p:cNvPicPr>
          <p:nvPr/>
        </p:nvPicPr>
        <p:blipFill>
          <a:blip r:embed="rId2"/>
          <a:stretch>
            <a:fillRect/>
          </a:stretch>
        </p:blipFill>
        <p:spPr>
          <a:xfrm>
            <a:off x="171450" y="3366225"/>
            <a:ext cx="5087242" cy="3188483"/>
          </a:xfrm>
          <a:prstGeom prst="rect">
            <a:avLst/>
          </a:prstGeom>
        </p:spPr>
      </p:pic>
    </p:spTree>
    <p:extLst>
      <p:ext uri="{BB962C8B-B14F-4D97-AF65-F5344CB8AC3E}">
        <p14:creationId xmlns:p14="http://schemas.microsoft.com/office/powerpoint/2010/main" val="3468302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3" name="Rectangle 2"/>
          <p:cNvSpPr/>
          <p:nvPr/>
        </p:nvSpPr>
        <p:spPr>
          <a:xfrm>
            <a:off x="1371600" y="25361"/>
            <a:ext cx="10820400" cy="6088783"/>
          </a:xfrm>
          <a:prstGeom prst="rect">
            <a:avLst/>
          </a:prstGeom>
        </p:spPr>
        <p:txBody>
          <a:bodyPr wrap="square">
            <a:spAutoFit/>
          </a:bodyPr>
          <a:lstStyle/>
          <a:p>
            <a:pPr>
              <a:lnSpc>
                <a:spcPct val="150000"/>
              </a:lnSpc>
            </a:pPr>
            <a:r>
              <a:rPr lang="en-US" sz="2800" b="1" dirty="0">
                <a:latin typeface="Cambria" panose="02040503050406030204" pitchFamily="18" charset="0"/>
                <a:ea typeface="Cambria" panose="02040503050406030204" pitchFamily="18" charset="0"/>
              </a:rPr>
              <a:t>1. try block</a:t>
            </a:r>
          </a:p>
          <a:p>
            <a:pPr>
              <a:lnSpc>
                <a:spcPct val="150000"/>
              </a:lnSpc>
            </a:pPr>
            <a:r>
              <a:rPr lang="en-US" dirty="0">
                <a:latin typeface="Cambria" panose="02040503050406030204" pitchFamily="18" charset="0"/>
                <a:ea typeface="Cambria" panose="02040503050406030204" pitchFamily="18" charset="0"/>
              </a:rPr>
              <a:t>try block is used to execute doubtful statements which can throw exceptions.</a:t>
            </a:r>
          </a:p>
          <a:p>
            <a:pPr>
              <a:lnSpc>
                <a:spcPct val="150000"/>
              </a:lnSpc>
            </a:pPr>
            <a:r>
              <a:rPr lang="en-US" dirty="0">
                <a:latin typeface="Cambria" panose="02040503050406030204" pitchFamily="18" charset="0"/>
                <a:ea typeface="Cambria" panose="02040503050406030204" pitchFamily="18" charset="0"/>
              </a:rPr>
              <a:t>try block can have multiple statements.</a:t>
            </a:r>
          </a:p>
          <a:p>
            <a:pPr>
              <a:lnSpc>
                <a:spcPct val="150000"/>
              </a:lnSpc>
            </a:pPr>
            <a:r>
              <a:rPr lang="en-US" dirty="0">
                <a:latin typeface="Cambria" panose="02040503050406030204" pitchFamily="18" charset="0"/>
                <a:ea typeface="Cambria" panose="02040503050406030204" pitchFamily="18" charset="0"/>
              </a:rPr>
              <a:t>Try block cannot be executed on itself, there has to be at least one catch block or finally block with a try block.</a:t>
            </a:r>
          </a:p>
          <a:p>
            <a:pPr>
              <a:lnSpc>
                <a:spcPct val="150000"/>
              </a:lnSpc>
            </a:pPr>
            <a:r>
              <a:rPr lang="en-US" dirty="0">
                <a:latin typeface="Cambria" panose="02040503050406030204" pitchFamily="18" charset="0"/>
                <a:ea typeface="Cambria" panose="02040503050406030204" pitchFamily="18" charset="0"/>
              </a:rPr>
              <a:t>When any exception occurs in a try block, the appropriate exception object will be redirected to the catch block, this catch block will handle the exception according to statements in it and continue the further execution.</a:t>
            </a:r>
          </a:p>
          <a:p>
            <a:pPr>
              <a:lnSpc>
                <a:spcPct val="150000"/>
              </a:lnSpc>
            </a:pPr>
            <a:r>
              <a:rPr lang="en-US" dirty="0">
                <a:latin typeface="Cambria" panose="02040503050406030204" pitchFamily="18" charset="0"/>
                <a:ea typeface="Cambria" panose="02040503050406030204" pitchFamily="18" charset="0"/>
              </a:rPr>
              <a:t>The control of execution goes from the try block to the catch block once an exception occurs.</a:t>
            </a:r>
          </a:p>
          <a:p>
            <a:pPr>
              <a:lnSpc>
                <a:spcPct val="150000"/>
              </a:lnSpc>
            </a:pPr>
            <a:r>
              <a:rPr lang="en-US" dirty="0">
                <a:latin typeface="Cambria" panose="02040503050406030204" pitchFamily="18" charset="0"/>
                <a:ea typeface="Cambria" panose="02040503050406030204" pitchFamily="18" charset="0"/>
              </a:rPr>
              <a:t>Syntax</a:t>
            </a:r>
          </a:p>
          <a:p>
            <a:pPr>
              <a:lnSpc>
                <a:spcPct val="150000"/>
              </a:lnSpc>
            </a:pPr>
            <a:endParaRPr lang="en-US" dirty="0">
              <a:latin typeface="Cambria" panose="02040503050406030204" pitchFamily="18" charset="0"/>
              <a:ea typeface="Cambria" panose="02040503050406030204" pitchFamily="18" charset="0"/>
            </a:endParaRPr>
          </a:p>
          <a:p>
            <a:pPr>
              <a:lnSpc>
                <a:spcPct val="150000"/>
              </a:lnSpc>
            </a:pPr>
            <a:r>
              <a:rPr lang="en-US" dirty="0">
                <a:latin typeface="Cambria" panose="02040503050406030204" pitchFamily="18" charset="0"/>
                <a:ea typeface="Cambria" panose="02040503050406030204" pitchFamily="18" charset="0"/>
              </a:rPr>
              <a:t>try</a:t>
            </a:r>
          </a:p>
          <a:p>
            <a:pPr>
              <a:lnSpc>
                <a:spcPct val="150000"/>
              </a:lnSpc>
            </a:pPr>
            <a:r>
              <a:rPr lang="en-US" dirty="0">
                <a:latin typeface="Cambria" panose="02040503050406030204" pitchFamily="18" charset="0"/>
                <a:ea typeface="Cambria" panose="02040503050406030204" pitchFamily="18" charset="0"/>
              </a:rPr>
              <a:t>{</a:t>
            </a:r>
          </a:p>
          <a:p>
            <a:pPr>
              <a:lnSpc>
                <a:spcPct val="150000"/>
              </a:lnSpc>
            </a:pP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Doubtfull</a:t>
            </a:r>
            <a:r>
              <a:rPr lang="en-US" dirty="0">
                <a:latin typeface="Cambria" panose="02040503050406030204" pitchFamily="18" charset="0"/>
                <a:ea typeface="Cambria" panose="02040503050406030204" pitchFamily="18" charset="0"/>
              </a:rPr>
              <a:t> Statements.</a:t>
            </a:r>
          </a:p>
          <a:p>
            <a:pPr>
              <a:lnSpc>
                <a:spcPct val="150000"/>
              </a:lnSpc>
            </a:pPr>
            <a:r>
              <a:rPr lang="en-US"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963813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5" name="Rectangle 4"/>
          <p:cNvSpPr/>
          <p:nvPr/>
        </p:nvSpPr>
        <p:spPr>
          <a:xfrm>
            <a:off x="1690254" y="280290"/>
            <a:ext cx="8520546" cy="4955203"/>
          </a:xfrm>
          <a:prstGeom prst="rect">
            <a:avLst/>
          </a:prstGeom>
        </p:spPr>
        <p:txBody>
          <a:bodyPr wrap="square">
            <a:spAutoFit/>
          </a:bodyPr>
          <a:lstStyle/>
          <a:p>
            <a:r>
              <a:rPr lang="en-US" sz="2800" b="1" dirty="0">
                <a:latin typeface="Cambria" panose="02040503050406030204" pitchFamily="18" charset="0"/>
                <a:ea typeface="Cambria" panose="02040503050406030204" pitchFamily="18" charset="0"/>
              </a:rPr>
              <a:t>2. catch block</a:t>
            </a:r>
          </a:p>
          <a:p>
            <a:r>
              <a:rPr lang="en-US" dirty="0">
                <a:latin typeface="Cambria" panose="02040503050406030204" pitchFamily="18" charset="0"/>
                <a:ea typeface="Cambria" panose="02040503050406030204" pitchFamily="18" charset="0"/>
              </a:rPr>
              <a:t>catch block is used to give a solution or alternative for an exception.</a:t>
            </a:r>
          </a:p>
          <a:p>
            <a:r>
              <a:rPr lang="en-US" dirty="0">
                <a:latin typeface="Cambria" panose="02040503050406030204" pitchFamily="18" charset="0"/>
                <a:ea typeface="Cambria" panose="02040503050406030204" pitchFamily="18" charset="0"/>
              </a:rPr>
              <a:t>catch block is used to handle the exception by declaring the type of exception within the parameter.</a:t>
            </a:r>
          </a:p>
          <a:p>
            <a:r>
              <a:rPr lang="en-US" dirty="0">
                <a:latin typeface="Cambria" panose="02040503050406030204" pitchFamily="18" charset="0"/>
                <a:ea typeface="Cambria" panose="02040503050406030204" pitchFamily="18" charset="0"/>
              </a:rPr>
              <a:t>The declared exception must be the parent class exception or the generated exception type in the exception class hierarchy or a user-defined exception.</a:t>
            </a:r>
          </a:p>
          <a:p>
            <a:r>
              <a:rPr lang="en-US" dirty="0">
                <a:latin typeface="Cambria" panose="02040503050406030204" pitchFamily="18" charset="0"/>
                <a:ea typeface="Cambria" panose="02040503050406030204" pitchFamily="18" charset="0"/>
              </a:rPr>
              <a:t>You can use multiple catch blocks with a single try block.</a:t>
            </a:r>
          </a:p>
          <a:p>
            <a:r>
              <a:rPr lang="en-US" dirty="0">
                <a:latin typeface="Cambria" panose="02040503050406030204" pitchFamily="18" charset="0"/>
                <a:ea typeface="Cambria" panose="02040503050406030204" pitchFamily="18" charset="0"/>
              </a:rPr>
              <a:t>Syntax</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try</a:t>
            </a:r>
          </a:p>
          <a:p>
            <a:r>
              <a:rPr lang="en-US" dirty="0">
                <a:latin typeface="Cambria" panose="02040503050406030204" pitchFamily="18" charset="0"/>
                <a:ea typeface="Cambria" panose="02040503050406030204" pitchFamily="18" charset="0"/>
              </a:rPr>
              <a:t>{</a:t>
            </a:r>
          </a:p>
          <a:p>
            <a:r>
              <a:rPr lang="en-US" dirty="0">
                <a:latin typeface="Cambria" panose="02040503050406030204" pitchFamily="18" charset="0"/>
                <a:ea typeface="Cambria" panose="02040503050406030204" pitchFamily="18" charset="0"/>
              </a:rPr>
              <a:t> //Doubtful Statements</a:t>
            </a:r>
          </a:p>
          <a:p>
            <a:r>
              <a:rPr lang="en-US" dirty="0">
                <a:latin typeface="Cambria" panose="02040503050406030204" pitchFamily="18" charset="0"/>
                <a:ea typeface="Cambria" panose="02040503050406030204" pitchFamily="18" charset="0"/>
              </a:rPr>
              <a:t>}</a:t>
            </a:r>
          </a:p>
          <a:p>
            <a:r>
              <a:rPr lang="en-US" dirty="0">
                <a:latin typeface="Cambria" panose="02040503050406030204" pitchFamily="18" charset="0"/>
                <a:ea typeface="Cambria" panose="02040503050406030204" pitchFamily="18" charset="0"/>
              </a:rPr>
              <a:t>catch(Exception e)</a:t>
            </a:r>
          </a:p>
          <a:p>
            <a:r>
              <a:rPr lang="en-US" dirty="0">
                <a:latin typeface="Cambria" panose="02040503050406030204" pitchFamily="18" charset="0"/>
                <a:ea typeface="Cambria" panose="02040503050406030204" pitchFamily="18" charset="0"/>
              </a:rPr>
              <a:t>{</a:t>
            </a:r>
          </a:p>
          <a:p>
            <a:r>
              <a:rPr lang="en-US" dirty="0">
                <a:latin typeface="Cambria" panose="02040503050406030204" pitchFamily="18" charset="0"/>
                <a:ea typeface="Cambria" panose="02040503050406030204" pitchFamily="18" charset="0"/>
              </a:rPr>
              <a:t> </a:t>
            </a:r>
          </a:p>
          <a:p>
            <a:r>
              <a:rPr lang="en-US"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08607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1510145" y="428317"/>
            <a:ext cx="8534399" cy="923330"/>
          </a:xfrm>
          <a:prstGeom prst="rect">
            <a:avLst/>
          </a:prstGeom>
        </p:spPr>
        <p:txBody>
          <a:bodyPr wrap="square">
            <a:spAutoFit/>
          </a:bodyPr>
          <a:lstStyle/>
          <a:p>
            <a:r>
              <a:rPr lang="en-US" b="1" dirty="0">
                <a:latin typeface="__Source_Sans_Pro_fa6df0"/>
              </a:rPr>
              <a:t>Programming examples using try-catch blocks</a:t>
            </a:r>
          </a:p>
          <a:p>
            <a:r>
              <a:rPr lang="en-US" b="1" dirty="0">
                <a:latin typeface="__Source_Sans_Pro_fa6df0"/>
              </a:rPr>
              <a:t>1. try-catch block</a:t>
            </a:r>
          </a:p>
          <a:p>
            <a:r>
              <a:rPr lang="en-US" dirty="0">
                <a:solidFill>
                  <a:srgbClr val="61738E"/>
                </a:solidFill>
                <a:latin typeface="__Source_Sans_Pro_fa6df0"/>
              </a:rPr>
              <a:t>Let's see a simple example of exception handling in java using a try-catch block.</a:t>
            </a:r>
            <a:endParaRPr lang="en-US" b="0" i="0" dirty="0">
              <a:solidFill>
                <a:srgbClr val="61738E"/>
              </a:solidFill>
              <a:effectLst/>
              <a:latin typeface="__Source_Sans_Pro_fa6df0"/>
            </a:endParaRPr>
          </a:p>
        </p:txBody>
      </p:sp>
      <p:sp>
        <p:nvSpPr>
          <p:cNvPr id="3" name="Rectangle 2"/>
          <p:cNvSpPr/>
          <p:nvPr/>
        </p:nvSpPr>
        <p:spPr>
          <a:xfrm>
            <a:off x="1510145" y="1582202"/>
            <a:ext cx="6096000" cy="2862322"/>
          </a:xfrm>
          <a:prstGeom prst="rect">
            <a:avLst/>
          </a:prstGeom>
        </p:spPr>
        <p:txBody>
          <a:bodyPr>
            <a:spAutoFit/>
          </a:bodyPr>
          <a:lstStyle/>
          <a:p>
            <a:r>
              <a:rPr lang="en-US" dirty="0"/>
              <a:t>public class Main {</a:t>
            </a:r>
          </a:p>
          <a:p>
            <a:r>
              <a:rPr lang="en-US" dirty="0"/>
              <a:t>  public static void main(String[ ] </a:t>
            </a:r>
            <a:r>
              <a:rPr lang="en-US" dirty="0" err="1"/>
              <a:t>args</a:t>
            </a:r>
            <a:r>
              <a:rPr lang="en-US" dirty="0"/>
              <a:t>) {</a:t>
            </a:r>
          </a:p>
          <a:p>
            <a:r>
              <a:rPr lang="en-US" dirty="0"/>
              <a:t>    try {</a:t>
            </a:r>
          </a:p>
          <a:p>
            <a:r>
              <a:rPr lang="en-US" dirty="0"/>
              <a:t>      </a:t>
            </a:r>
            <a:r>
              <a:rPr lang="en-US" dirty="0" err="1"/>
              <a:t>int</a:t>
            </a:r>
            <a:r>
              <a:rPr lang="en-US" dirty="0"/>
              <a:t>[] </a:t>
            </a:r>
            <a:r>
              <a:rPr lang="en-US" dirty="0" err="1"/>
              <a:t>myNumbers</a:t>
            </a:r>
            <a:r>
              <a:rPr lang="en-US" dirty="0"/>
              <a:t> = {10, 1, 2, 3, 5, 11};</a:t>
            </a:r>
          </a:p>
          <a:p>
            <a:r>
              <a:rPr lang="en-US" dirty="0"/>
              <a:t>      </a:t>
            </a:r>
            <a:r>
              <a:rPr lang="en-US" dirty="0" err="1"/>
              <a:t>System.out.println</a:t>
            </a:r>
            <a:r>
              <a:rPr lang="en-US" dirty="0"/>
              <a:t>(</a:t>
            </a:r>
            <a:r>
              <a:rPr lang="en-US" dirty="0" err="1"/>
              <a:t>myNumbers</a:t>
            </a:r>
            <a:r>
              <a:rPr lang="en-US" dirty="0"/>
              <a:t>[10]);</a:t>
            </a:r>
          </a:p>
          <a:p>
            <a:r>
              <a:rPr lang="en-US" dirty="0"/>
              <a:t>    } catch (Exception e) {</a:t>
            </a:r>
          </a:p>
          <a:p>
            <a:r>
              <a:rPr lang="en-US" dirty="0"/>
              <a:t>      </a:t>
            </a:r>
            <a:r>
              <a:rPr lang="en-US" dirty="0" err="1"/>
              <a:t>System.out.println</a:t>
            </a:r>
            <a:r>
              <a:rPr lang="en-US" dirty="0"/>
              <a:t>("Something went wrong.");</a:t>
            </a:r>
          </a:p>
          <a:p>
            <a:r>
              <a:rPr lang="en-US" dirty="0"/>
              <a:t>    }</a:t>
            </a:r>
          </a:p>
          <a:p>
            <a:r>
              <a:rPr lang="en-US" dirty="0"/>
              <a:t>  }</a:t>
            </a:r>
          </a:p>
          <a:p>
            <a:r>
              <a:rPr lang="en-US" dirty="0"/>
              <a:t>}</a:t>
            </a:r>
          </a:p>
        </p:txBody>
      </p:sp>
      <p:sp>
        <p:nvSpPr>
          <p:cNvPr id="5" name="Rectangle 4"/>
          <p:cNvSpPr/>
          <p:nvPr/>
        </p:nvSpPr>
        <p:spPr>
          <a:xfrm>
            <a:off x="1367664" y="4444524"/>
            <a:ext cx="1018227" cy="369332"/>
          </a:xfrm>
          <a:prstGeom prst="rect">
            <a:avLst/>
          </a:prstGeom>
        </p:spPr>
        <p:txBody>
          <a:bodyPr wrap="none">
            <a:spAutoFit/>
          </a:bodyPr>
          <a:lstStyle/>
          <a:p>
            <a:r>
              <a:rPr lang="en-US" b="1" dirty="0">
                <a:solidFill>
                  <a:srgbClr val="61738E"/>
                </a:solidFill>
                <a:latin typeface="__Source_Sans_Pro_fa6df0"/>
              </a:rPr>
              <a:t>Output:</a:t>
            </a:r>
            <a:endParaRPr lang="en-US" dirty="0"/>
          </a:p>
        </p:txBody>
      </p:sp>
      <p:sp>
        <p:nvSpPr>
          <p:cNvPr id="7" name="Rectangle 6"/>
          <p:cNvSpPr/>
          <p:nvPr/>
        </p:nvSpPr>
        <p:spPr>
          <a:xfrm>
            <a:off x="1367664" y="4813856"/>
            <a:ext cx="2518703" cy="369332"/>
          </a:xfrm>
          <a:prstGeom prst="rect">
            <a:avLst/>
          </a:prstGeom>
        </p:spPr>
        <p:txBody>
          <a:bodyPr wrap="none">
            <a:spAutoFit/>
          </a:bodyPr>
          <a:lstStyle/>
          <a:p>
            <a:r>
              <a:rPr lang="en-US" dirty="0"/>
              <a:t>Something went wrong.</a:t>
            </a:r>
          </a:p>
        </p:txBody>
      </p:sp>
      <p:sp>
        <p:nvSpPr>
          <p:cNvPr id="8" name="Rectangle 7"/>
          <p:cNvSpPr/>
          <p:nvPr/>
        </p:nvSpPr>
        <p:spPr>
          <a:xfrm>
            <a:off x="7273636" y="3092500"/>
            <a:ext cx="4918364" cy="3139321"/>
          </a:xfrm>
          <a:prstGeom prst="rect">
            <a:avLst/>
          </a:prstGeom>
        </p:spPr>
        <p:txBody>
          <a:bodyPr wrap="square">
            <a:spAutoFit/>
          </a:bodyPr>
          <a:lstStyle/>
          <a:p>
            <a:r>
              <a:rPr lang="en-US" dirty="0">
                <a:solidFill>
                  <a:srgbClr val="0070C0"/>
                </a:solidFill>
              </a:rPr>
              <a:t>In this program, the user has declared an array </a:t>
            </a:r>
            <a:r>
              <a:rPr lang="en-US" dirty="0" err="1">
                <a:solidFill>
                  <a:srgbClr val="0070C0"/>
                </a:solidFill>
              </a:rPr>
              <a:t>myNumbers</a:t>
            </a:r>
            <a:r>
              <a:rPr lang="en-US" dirty="0">
                <a:solidFill>
                  <a:srgbClr val="0070C0"/>
                </a:solidFill>
              </a:rPr>
              <a:t> in the try block, which has some numbers stored in it. And the user is trying to access an element of the array that is stored at the 10th position.</a:t>
            </a:r>
          </a:p>
          <a:p>
            <a:endParaRPr lang="en-US" dirty="0">
              <a:solidFill>
                <a:srgbClr val="0070C0"/>
              </a:solidFill>
            </a:endParaRPr>
          </a:p>
          <a:p>
            <a:r>
              <a:rPr lang="en-US" dirty="0">
                <a:solidFill>
                  <a:srgbClr val="0070C0"/>
                </a:solidFill>
              </a:rPr>
              <a:t>But array has only 6 elements and the highest address position is 5. By doing this user is trying to access an element that is not present in the array, this will raise an exception, and the catch block will get executed.</a:t>
            </a:r>
          </a:p>
        </p:txBody>
      </p:sp>
    </p:spTree>
    <p:extLst>
      <p:ext uri="{BB962C8B-B14F-4D97-AF65-F5344CB8AC3E}">
        <p14:creationId xmlns:p14="http://schemas.microsoft.com/office/powerpoint/2010/main" val="2615601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1593273" y="394969"/>
            <a:ext cx="9864436" cy="646331"/>
          </a:xfrm>
          <a:prstGeom prst="rect">
            <a:avLst/>
          </a:prstGeom>
        </p:spPr>
        <p:txBody>
          <a:bodyPr wrap="square">
            <a:spAutoFit/>
          </a:bodyPr>
          <a:lstStyle/>
          <a:p>
            <a:r>
              <a:rPr lang="en-US" dirty="0"/>
              <a:t>2. Multiple Catch Blocks</a:t>
            </a:r>
          </a:p>
          <a:p>
            <a:r>
              <a:rPr lang="en-US" dirty="0"/>
              <a:t>Java can have a single try block and multiple catch blocks and a relevant catch block gets executed.</a:t>
            </a:r>
          </a:p>
        </p:txBody>
      </p:sp>
      <p:sp>
        <p:nvSpPr>
          <p:cNvPr id="3" name="Rectangle 2"/>
          <p:cNvSpPr/>
          <p:nvPr/>
        </p:nvSpPr>
        <p:spPr>
          <a:xfrm>
            <a:off x="138546" y="1041300"/>
            <a:ext cx="1454727" cy="338554"/>
          </a:xfrm>
          <a:prstGeom prst="rect">
            <a:avLst/>
          </a:prstGeom>
        </p:spPr>
        <p:txBody>
          <a:bodyPr wrap="square">
            <a:spAutoFit/>
          </a:bodyPr>
          <a:lstStyle/>
          <a:p>
            <a:r>
              <a:rPr lang="en-US" sz="1600" b="1" dirty="0">
                <a:solidFill>
                  <a:srgbClr val="61738E"/>
                </a:solidFill>
                <a:latin typeface="Cambria" panose="02040503050406030204" pitchFamily="18" charset="0"/>
                <a:ea typeface="Cambria" panose="02040503050406030204" pitchFamily="18" charset="0"/>
              </a:rPr>
              <a:t>Example 1</a:t>
            </a:r>
            <a:r>
              <a:rPr lang="en-US" sz="1600" b="1" dirty="0" smtClean="0">
                <a:solidFill>
                  <a:srgbClr val="61738E"/>
                </a:solidFill>
                <a:latin typeface="Cambria" panose="02040503050406030204" pitchFamily="18" charset="0"/>
                <a:ea typeface="Cambria" panose="02040503050406030204" pitchFamily="18" charset="0"/>
              </a:rPr>
              <a:t>:</a:t>
            </a:r>
            <a:endParaRPr lang="en-US" sz="1600" dirty="0">
              <a:solidFill>
                <a:srgbClr val="61738E"/>
              </a:solidFill>
              <a:latin typeface="Cambria" panose="02040503050406030204" pitchFamily="18" charset="0"/>
              <a:ea typeface="Cambria" panose="02040503050406030204" pitchFamily="18" charset="0"/>
            </a:endParaRPr>
          </a:p>
        </p:txBody>
      </p:sp>
      <p:sp>
        <p:nvSpPr>
          <p:cNvPr id="5" name="Rectangle 4"/>
          <p:cNvSpPr/>
          <p:nvPr/>
        </p:nvSpPr>
        <p:spPr>
          <a:xfrm>
            <a:off x="1163782" y="1258848"/>
            <a:ext cx="6096000" cy="5078313"/>
          </a:xfrm>
          <a:prstGeom prst="rect">
            <a:avLst/>
          </a:prstGeom>
        </p:spPr>
        <p:txBody>
          <a:bodyPr>
            <a:spAutoFit/>
          </a:bodyPr>
          <a:lstStyle/>
          <a:p>
            <a:r>
              <a:rPr lang="en-US" dirty="0"/>
              <a:t>public class MultipleCatchBlock1 {</a:t>
            </a:r>
          </a:p>
          <a:p>
            <a:endParaRPr lang="en-US" dirty="0"/>
          </a:p>
          <a:p>
            <a:r>
              <a:rPr lang="en-US" dirty="0"/>
              <a:t>  public static void main(String[] </a:t>
            </a:r>
            <a:r>
              <a:rPr lang="en-US" dirty="0" err="1"/>
              <a:t>args</a:t>
            </a:r>
            <a:r>
              <a:rPr lang="en-US" dirty="0"/>
              <a:t>) {</a:t>
            </a:r>
          </a:p>
          <a:p>
            <a:endParaRPr lang="en-US" dirty="0"/>
          </a:p>
          <a:p>
            <a:r>
              <a:rPr lang="en-US" dirty="0"/>
              <a:t>    try {</a:t>
            </a:r>
          </a:p>
          <a:p>
            <a:r>
              <a:rPr lang="en-US" dirty="0"/>
              <a:t>      </a:t>
            </a:r>
            <a:r>
              <a:rPr lang="en-US" dirty="0" err="1"/>
              <a:t>int</a:t>
            </a:r>
            <a:r>
              <a:rPr lang="en-US" dirty="0"/>
              <a:t> a[] = new </a:t>
            </a:r>
            <a:r>
              <a:rPr lang="en-US" dirty="0" err="1"/>
              <a:t>int</a:t>
            </a:r>
            <a:r>
              <a:rPr lang="en-US" dirty="0"/>
              <a:t>[5];</a:t>
            </a:r>
          </a:p>
          <a:p>
            <a:r>
              <a:rPr lang="en-US" dirty="0"/>
              <a:t>      a[5] = 30 / 0;</a:t>
            </a:r>
          </a:p>
          <a:p>
            <a:r>
              <a:rPr lang="en-US" dirty="0"/>
              <a:t>    } catch (</a:t>
            </a:r>
            <a:r>
              <a:rPr lang="en-US" dirty="0" err="1"/>
              <a:t>ArithmeticException</a:t>
            </a:r>
            <a:r>
              <a:rPr lang="en-US" dirty="0"/>
              <a:t> e) {</a:t>
            </a:r>
          </a:p>
          <a:p>
            <a:r>
              <a:rPr lang="en-US" dirty="0"/>
              <a:t>      </a:t>
            </a:r>
            <a:r>
              <a:rPr lang="en-US" dirty="0" err="1"/>
              <a:t>System.out.println</a:t>
            </a:r>
            <a:r>
              <a:rPr lang="en-US" dirty="0"/>
              <a:t>("Arithmetic Exception occurs");</a:t>
            </a:r>
          </a:p>
          <a:p>
            <a:r>
              <a:rPr lang="en-US" dirty="0"/>
              <a:t>    } catch (</a:t>
            </a:r>
            <a:r>
              <a:rPr lang="en-US" dirty="0" err="1"/>
              <a:t>ArrayIndexOutOfBoundsException</a:t>
            </a:r>
            <a:r>
              <a:rPr lang="en-US" dirty="0"/>
              <a:t> e) {</a:t>
            </a:r>
          </a:p>
          <a:p>
            <a:r>
              <a:rPr lang="en-US" dirty="0"/>
              <a:t>      </a:t>
            </a:r>
            <a:r>
              <a:rPr lang="en-US" dirty="0" err="1"/>
              <a:t>System.out.println</a:t>
            </a:r>
            <a:r>
              <a:rPr lang="en-US" dirty="0"/>
              <a:t>("</a:t>
            </a:r>
            <a:r>
              <a:rPr lang="en-US" dirty="0" err="1"/>
              <a:t>ArrayIndexOutOfBounds</a:t>
            </a:r>
            <a:r>
              <a:rPr lang="en-US" dirty="0"/>
              <a:t> Exception occurs");</a:t>
            </a:r>
          </a:p>
          <a:p>
            <a:r>
              <a:rPr lang="en-US" dirty="0"/>
              <a:t>    } catch (Exception e) {</a:t>
            </a:r>
          </a:p>
          <a:p>
            <a:r>
              <a:rPr lang="en-US" dirty="0"/>
              <a:t>      </a:t>
            </a:r>
            <a:r>
              <a:rPr lang="en-US" dirty="0" err="1"/>
              <a:t>System.out.println</a:t>
            </a:r>
            <a:r>
              <a:rPr lang="en-US" dirty="0"/>
              <a:t>("Parent Exception occurs");</a:t>
            </a:r>
          </a:p>
          <a:p>
            <a:r>
              <a:rPr lang="en-US" dirty="0"/>
              <a:t>    }</a:t>
            </a:r>
          </a:p>
          <a:p>
            <a:r>
              <a:rPr lang="en-US" dirty="0"/>
              <a:t>    </a:t>
            </a:r>
            <a:r>
              <a:rPr lang="en-US" dirty="0" err="1"/>
              <a:t>System.out.println</a:t>
            </a:r>
            <a:r>
              <a:rPr lang="en-US" dirty="0"/>
              <a:t>("End of the code");</a:t>
            </a:r>
          </a:p>
          <a:p>
            <a:r>
              <a:rPr lang="en-US" dirty="0"/>
              <a:t>  }</a:t>
            </a:r>
          </a:p>
          <a:p>
            <a:r>
              <a:rPr lang="en-US" dirty="0"/>
              <a:t>}</a:t>
            </a:r>
          </a:p>
        </p:txBody>
      </p:sp>
      <p:sp>
        <p:nvSpPr>
          <p:cNvPr id="7" name="Rectangle 6"/>
          <p:cNvSpPr/>
          <p:nvPr/>
        </p:nvSpPr>
        <p:spPr>
          <a:xfrm>
            <a:off x="9589361" y="2814843"/>
            <a:ext cx="938077" cy="369332"/>
          </a:xfrm>
          <a:prstGeom prst="rect">
            <a:avLst/>
          </a:prstGeom>
        </p:spPr>
        <p:txBody>
          <a:bodyPr wrap="none">
            <a:spAutoFit/>
          </a:bodyPr>
          <a:lstStyle/>
          <a:p>
            <a:r>
              <a:rPr lang="en-US" dirty="0"/>
              <a:t>Output:</a:t>
            </a:r>
          </a:p>
        </p:txBody>
      </p:sp>
      <p:sp>
        <p:nvSpPr>
          <p:cNvPr id="8" name="Rectangle 7"/>
          <p:cNvSpPr/>
          <p:nvPr/>
        </p:nvSpPr>
        <p:spPr>
          <a:xfrm>
            <a:off x="8948020" y="3184175"/>
            <a:ext cx="3158836" cy="646331"/>
          </a:xfrm>
          <a:prstGeom prst="rect">
            <a:avLst/>
          </a:prstGeom>
        </p:spPr>
        <p:txBody>
          <a:bodyPr wrap="square">
            <a:spAutoFit/>
          </a:bodyPr>
          <a:lstStyle/>
          <a:p>
            <a:r>
              <a:rPr lang="en-US" dirty="0"/>
              <a:t>Arithmetic Exception occurs</a:t>
            </a:r>
          </a:p>
          <a:p>
            <a:r>
              <a:rPr lang="en-US" dirty="0"/>
              <a:t>End of the code</a:t>
            </a:r>
          </a:p>
        </p:txBody>
      </p:sp>
    </p:spTree>
    <p:extLst>
      <p:ext uri="{BB962C8B-B14F-4D97-AF65-F5344CB8AC3E}">
        <p14:creationId xmlns:p14="http://schemas.microsoft.com/office/powerpoint/2010/main" val="2791287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1579417" y="266021"/>
            <a:ext cx="8548255" cy="5632311"/>
          </a:xfrm>
          <a:prstGeom prst="rect">
            <a:avLst/>
          </a:prstGeom>
        </p:spPr>
        <p:txBody>
          <a:bodyPr wrap="square">
            <a:spAutoFit/>
          </a:bodyPr>
          <a:lstStyle/>
          <a:p>
            <a:r>
              <a:rPr lang="en-US" b="1" dirty="0">
                <a:latin typeface="Cambria" panose="02040503050406030204" pitchFamily="18" charset="0"/>
                <a:ea typeface="Cambria" panose="02040503050406030204" pitchFamily="18" charset="0"/>
              </a:rPr>
              <a:t>finally block</a:t>
            </a:r>
          </a:p>
          <a:p>
            <a:r>
              <a:rPr lang="en-US" dirty="0">
                <a:latin typeface="Cambria" panose="02040503050406030204" pitchFamily="18" charset="0"/>
                <a:ea typeface="Cambria" panose="02040503050406030204" pitchFamily="18" charset="0"/>
              </a:rPr>
              <a:t>finally block is associated with a try, catch block.</a:t>
            </a:r>
          </a:p>
          <a:p>
            <a:r>
              <a:rPr lang="en-US" dirty="0">
                <a:latin typeface="Cambria" panose="02040503050406030204" pitchFamily="18" charset="0"/>
                <a:ea typeface="Cambria" panose="02040503050406030204" pitchFamily="18" charset="0"/>
              </a:rPr>
              <a:t>It is executed every time irrespective of exception is thrown or not.</a:t>
            </a:r>
          </a:p>
          <a:p>
            <a:r>
              <a:rPr lang="en-US" dirty="0">
                <a:latin typeface="Cambria" panose="02040503050406030204" pitchFamily="18" charset="0"/>
                <a:ea typeface="Cambria" panose="02040503050406030204" pitchFamily="18" charset="0"/>
              </a:rPr>
              <a:t>finally block is used to execute important statements such as closing statement, release the resources, and release memory also.</a:t>
            </a:r>
          </a:p>
          <a:p>
            <a:r>
              <a:rPr lang="en-US" dirty="0">
                <a:latin typeface="Cambria" panose="02040503050406030204" pitchFamily="18" charset="0"/>
                <a:ea typeface="Cambria" panose="02040503050406030204" pitchFamily="18" charset="0"/>
              </a:rPr>
              <a:t>finally block can be used with try block with or without catch block.</a:t>
            </a:r>
          </a:p>
          <a:p>
            <a:r>
              <a:rPr lang="en-US" dirty="0" smtClean="0">
                <a:latin typeface="Cambria" panose="02040503050406030204" pitchFamily="18" charset="0"/>
                <a:ea typeface="Cambria" panose="02040503050406030204" pitchFamily="18" charset="0"/>
              </a:rPr>
              <a:t>Syntax:</a:t>
            </a:r>
          </a:p>
          <a:p>
            <a:r>
              <a:rPr lang="en-US" dirty="0">
                <a:latin typeface="Cambria" panose="02040503050406030204" pitchFamily="18" charset="0"/>
                <a:ea typeface="Cambria" panose="02040503050406030204" pitchFamily="18" charset="0"/>
              </a:rPr>
              <a:t>try</a:t>
            </a:r>
          </a:p>
          <a:p>
            <a:r>
              <a:rPr lang="en-US" dirty="0">
                <a:latin typeface="Cambria" panose="02040503050406030204" pitchFamily="18" charset="0"/>
                <a:ea typeface="Cambria" panose="02040503050406030204" pitchFamily="18" charset="0"/>
              </a:rPr>
              <a:t>{</a:t>
            </a:r>
          </a:p>
          <a:p>
            <a:r>
              <a:rPr lang="en-US" dirty="0">
                <a:latin typeface="Cambria" panose="02040503050406030204" pitchFamily="18" charset="0"/>
                <a:ea typeface="Cambria" panose="02040503050406030204" pitchFamily="18" charset="0"/>
              </a:rPr>
              <a:t>    //Doubtful Statements</a:t>
            </a:r>
          </a:p>
          <a:p>
            <a:r>
              <a:rPr lang="en-US" dirty="0">
                <a:latin typeface="Cambria" panose="02040503050406030204" pitchFamily="18" charset="0"/>
                <a:ea typeface="Cambria" panose="02040503050406030204" pitchFamily="18" charset="0"/>
              </a:rPr>
              <a:t>}</a:t>
            </a:r>
          </a:p>
          <a:p>
            <a:r>
              <a:rPr lang="en-US" dirty="0">
                <a:latin typeface="Cambria" panose="02040503050406030204" pitchFamily="18" charset="0"/>
                <a:ea typeface="Cambria" panose="02040503050406030204" pitchFamily="18" charset="0"/>
              </a:rPr>
              <a:t>catch(Exception e)</a:t>
            </a:r>
          </a:p>
          <a:p>
            <a:r>
              <a:rPr lang="en-US" dirty="0">
                <a:latin typeface="Cambria" panose="02040503050406030204" pitchFamily="18" charset="0"/>
                <a:ea typeface="Cambria" panose="02040503050406030204" pitchFamily="18" charset="0"/>
              </a:rPr>
              <a:t>{</a:t>
            </a:r>
          </a:p>
          <a:p>
            <a:r>
              <a:rPr lang="en-US" dirty="0">
                <a:latin typeface="Cambria" panose="02040503050406030204" pitchFamily="18" charset="0"/>
                <a:ea typeface="Cambria" panose="02040503050406030204" pitchFamily="18" charset="0"/>
              </a:rPr>
              <a:t> </a:t>
            </a:r>
          </a:p>
          <a:p>
            <a:r>
              <a:rPr lang="en-US" dirty="0">
                <a:latin typeface="Cambria" panose="02040503050406030204" pitchFamily="18" charset="0"/>
                <a:ea typeface="Cambria" panose="02040503050406030204" pitchFamily="18" charset="0"/>
              </a:rPr>
              <a:t>}</a:t>
            </a:r>
          </a:p>
          <a:p>
            <a:r>
              <a:rPr lang="en-US" dirty="0">
                <a:latin typeface="Cambria" panose="02040503050406030204" pitchFamily="18" charset="0"/>
                <a:ea typeface="Cambria" panose="02040503050406030204" pitchFamily="18" charset="0"/>
              </a:rPr>
              <a:t>finally</a:t>
            </a:r>
          </a:p>
          <a:p>
            <a:r>
              <a:rPr lang="en-US" dirty="0">
                <a:latin typeface="Cambria" panose="02040503050406030204" pitchFamily="18" charset="0"/>
                <a:ea typeface="Cambria" panose="02040503050406030204" pitchFamily="18" charset="0"/>
              </a:rPr>
              <a:t>{</a:t>
            </a:r>
          </a:p>
          <a:p>
            <a:r>
              <a:rPr lang="en-US" dirty="0">
                <a:latin typeface="Cambria" panose="02040503050406030204" pitchFamily="18" charset="0"/>
                <a:ea typeface="Cambria" panose="02040503050406030204" pitchFamily="18" charset="0"/>
              </a:rPr>
              <a:t>    //Close resources</a:t>
            </a:r>
          </a:p>
          <a:p>
            <a:r>
              <a:rPr lang="en-US"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8152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1516709" y="243651"/>
            <a:ext cx="1095236" cy="369332"/>
          </a:xfrm>
          <a:prstGeom prst="rect">
            <a:avLst/>
          </a:prstGeom>
        </p:spPr>
        <p:txBody>
          <a:bodyPr wrap="none">
            <a:spAutoFit/>
          </a:bodyPr>
          <a:lstStyle/>
          <a:p>
            <a:r>
              <a:rPr lang="en-US" dirty="0"/>
              <a:t>Example:</a:t>
            </a:r>
          </a:p>
        </p:txBody>
      </p:sp>
      <p:sp>
        <p:nvSpPr>
          <p:cNvPr id="3" name="Rectangle 2"/>
          <p:cNvSpPr/>
          <p:nvPr/>
        </p:nvSpPr>
        <p:spPr>
          <a:xfrm>
            <a:off x="1516709" y="612983"/>
            <a:ext cx="6096000" cy="3416320"/>
          </a:xfrm>
          <a:prstGeom prst="rect">
            <a:avLst/>
          </a:prstGeom>
        </p:spPr>
        <p:txBody>
          <a:bodyPr>
            <a:spAutoFit/>
          </a:bodyPr>
          <a:lstStyle/>
          <a:p>
            <a:r>
              <a:rPr lang="en-US" dirty="0"/>
              <a:t>public class Main {</a:t>
            </a:r>
          </a:p>
          <a:p>
            <a:r>
              <a:rPr lang="en-US" dirty="0"/>
              <a:t>  public static void main(String[] </a:t>
            </a:r>
            <a:r>
              <a:rPr lang="en-US" dirty="0" err="1"/>
              <a:t>args</a:t>
            </a:r>
            <a:r>
              <a:rPr lang="en-US" dirty="0"/>
              <a:t>) {</a:t>
            </a:r>
          </a:p>
          <a:p>
            <a:r>
              <a:rPr lang="en-US" dirty="0"/>
              <a:t>    try {</a:t>
            </a:r>
          </a:p>
          <a:p>
            <a:r>
              <a:rPr lang="en-US" dirty="0"/>
              <a:t>      </a:t>
            </a:r>
            <a:r>
              <a:rPr lang="en-US" dirty="0" err="1"/>
              <a:t>int</a:t>
            </a:r>
            <a:r>
              <a:rPr lang="en-US" dirty="0"/>
              <a:t> data = 100/0;</a:t>
            </a:r>
          </a:p>
          <a:p>
            <a:r>
              <a:rPr lang="en-US" dirty="0"/>
              <a:t>      </a:t>
            </a:r>
            <a:r>
              <a:rPr lang="en-US" dirty="0" err="1"/>
              <a:t>System.out.println</a:t>
            </a:r>
            <a:r>
              <a:rPr lang="en-US" dirty="0"/>
              <a:t>(data);</a:t>
            </a:r>
          </a:p>
          <a:p>
            <a:r>
              <a:rPr lang="en-US" dirty="0"/>
              <a:t>    } catch (Exception e) {</a:t>
            </a:r>
          </a:p>
          <a:p>
            <a:r>
              <a:rPr lang="en-US" dirty="0"/>
              <a:t>      </a:t>
            </a:r>
            <a:r>
              <a:rPr lang="en-US" dirty="0" err="1"/>
              <a:t>System.out.println</a:t>
            </a:r>
            <a:r>
              <a:rPr lang="en-US" dirty="0"/>
              <a:t>("Can't divide integer by 0!");</a:t>
            </a:r>
          </a:p>
          <a:p>
            <a:r>
              <a:rPr lang="en-US" dirty="0"/>
              <a:t>    } finally {</a:t>
            </a:r>
          </a:p>
          <a:p>
            <a:r>
              <a:rPr lang="en-US" dirty="0"/>
              <a:t>      </a:t>
            </a:r>
            <a:r>
              <a:rPr lang="en-US" dirty="0" err="1"/>
              <a:t>System.out.println</a:t>
            </a:r>
            <a:r>
              <a:rPr lang="en-US" dirty="0"/>
              <a:t>("The 'try catch' is finished.");</a:t>
            </a:r>
          </a:p>
          <a:p>
            <a:r>
              <a:rPr lang="en-US" dirty="0"/>
              <a:t>    }</a:t>
            </a:r>
          </a:p>
          <a:p>
            <a:r>
              <a:rPr lang="en-US" dirty="0"/>
              <a:t>  }</a:t>
            </a:r>
          </a:p>
          <a:p>
            <a:r>
              <a:rPr lang="en-US" dirty="0"/>
              <a:t>}</a:t>
            </a:r>
          </a:p>
        </p:txBody>
      </p:sp>
      <p:sp>
        <p:nvSpPr>
          <p:cNvPr id="5" name="Rectangle 4"/>
          <p:cNvSpPr/>
          <p:nvPr/>
        </p:nvSpPr>
        <p:spPr>
          <a:xfrm>
            <a:off x="1284537" y="4029303"/>
            <a:ext cx="938077" cy="369332"/>
          </a:xfrm>
          <a:prstGeom prst="rect">
            <a:avLst/>
          </a:prstGeom>
        </p:spPr>
        <p:txBody>
          <a:bodyPr wrap="none">
            <a:spAutoFit/>
          </a:bodyPr>
          <a:lstStyle/>
          <a:p>
            <a:r>
              <a:rPr lang="en-US" dirty="0"/>
              <a:t>Output:</a:t>
            </a:r>
          </a:p>
        </p:txBody>
      </p:sp>
      <p:sp>
        <p:nvSpPr>
          <p:cNvPr id="7" name="Rectangle 6"/>
          <p:cNvSpPr/>
          <p:nvPr/>
        </p:nvSpPr>
        <p:spPr>
          <a:xfrm>
            <a:off x="1284537" y="4507175"/>
            <a:ext cx="6096000" cy="646331"/>
          </a:xfrm>
          <a:prstGeom prst="rect">
            <a:avLst/>
          </a:prstGeom>
        </p:spPr>
        <p:txBody>
          <a:bodyPr>
            <a:spAutoFit/>
          </a:bodyPr>
          <a:lstStyle/>
          <a:p>
            <a:r>
              <a:rPr lang="en-US" dirty="0"/>
              <a:t>Can't divide integer by 0!</a:t>
            </a:r>
          </a:p>
          <a:p>
            <a:r>
              <a:rPr lang="en-US" dirty="0"/>
              <a:t>The 'try catch' is finished.</a:t>
            </a:r>
          </a:p>
        </p:txBody>
      </p:sp>
    </p:spTree>
    <p:extLst>
      <p:ext uri="{BB962C8B-B14F-4D97-AF65-F5344CB8AC3E}">
        <p14:creationId xmlns:p14="http://schemas.microsoft.com/office/powerpoint/2010/main" val="857358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1367664" y="52646"/>
            <a:ext cx="9050954" cy="1015663"/>
          </a:xfrm>
          <a:prstGeom prst="rect">
            <a:avLst/>
          </a:prstGeom>
        </p:spPr>
        <p:txBody>
          <a:bodyPr wrap="square">
            <a:spAutoFit/>
          </a:bodyPr>
          <a:lstStyle/>
          <a:p>
            <a:r>
              <a:rPr lang="en-US" sz="2400" dirty="0">
                <a:latin typeface="Cambria" panose="02040503050406030204" pitchFamily="18" charset="0"/>
                <a:ea typeface="Cambria" panose="02040503050406030204" pitchFamily="18" charset="0"/>
              </a:rPr>
              <a:t>Java Final Vs Finally Vs </a:t>
            </a:r>
            <a:r>
              <a:rPr lang="en-US" sz="2400" dirty="0" smtClean="0">
                <a:latin typeface="Cambria" panose="02040503050406030204" pitchFamily="18" charset="0"/>
                <a:ea typeface="Cambria" panose="02040503050406030204" pitchFamily="18" charset="0"/>
              </a:rPr>
              <a:t>Finalize</a:t>
            </a:r>
          </a:p>
          <a:p>
            <a:r>
              <a:rPr lang="en-US" dirty="0"/>
              <a:t>Java has 3 different keywords used in exception handling final, finally, and finalize. These are different keywords with completely different functionality.</a:t>
            </a:r>
            <a:endParaRPr lang="en-US" sz="2400" dirty="0">
              <a:latin typeface="Cambria" panose="02040503050406030204" pitchFamily="18" charset="0"/>
              <a:ea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26853891"/>
              </p:ext>
            </p:extLst>
          </p:nvPr>
        </p:nvGraphicFramePr>
        <p:xfrm>
          <a:off x="1367664" y="1068309"/>
          <a:ext cx="9370290" cy="5486400"/>
        </p:xfrm>
        <a:graphic>
          <a:graphicData uri="http://schemas.openxmlformats.org/drawingml/2006/table">
            <a:tbl>
              <a:tblPr firstRow="1" bandRow="1">
                <a:tableStyleId>{00A15C55-8517-42AA-B614-E9B94910E393}</a:tableStyleId>
              </a:tblPr>
              <a:tblGrid>
                <a:gridCol w="3123430">
                  <a:extLst>
                    <a:ext uri="{9D8B030D-6E8A-4147-A177-3AD203B41FA5}">
                      <a16:colId xmlns:a16="http://schemas.microsoft.com/office/drawing/2014/main" val="4200123602"/>
                    </a:ext>
                  </a:extLst>
                </a:gridCol>
                <a:gridCol w="3123430">
                  <a:extLst>
                    <a:ext uri="{9D8B030D-6E8A-4147-A177-3AD203B41FA5}">
                      <a16:colId xmlns:a16="http://schemas.microsoft.com/office/drawing/2014/main" val="13161080"/>
                    </a:ext>
                  </a:extLst>
                </a:gridCol>
                <a:gridCol w="3123430">
                  <a:extLst>
                    <a:ext uri="{9D8B030D-6E8A-4147-A177-3AD203B41FA5}">
                      <a16:colId xmlns:a16="http://schemas.microsoft.com/office/drawing/2014/main" val="1041836909"/>
                    </a:ext>
                  </a:extLst>
                </a:gridCol>
              </a:tblGrid>
              <a:tr h="0">
                <a:tc>
                  <a:txBody>
                    <a:bodyPr/>
                    <a:lstStyle/>
                    <a:p>
                      <a:r>
                        <a:rPr lang="en-US" dirty="0" smtClean="0"/>
                        <a:t>Final</a:t>
                      </a:r>
                      <a:endParaRPr lang="en-US" dirty="0"/>
                    </a:p>
                  </a:txBody>
                  <a:tcPr/>
                </a:tc>
                <a:tc>
                  <a:txBody>
                    <a:bodyPr/>
                    <a:lstStyle/>
                    <a:p>
                      <a:r>
                        <a:rPr lang="en-US" dirty="0" smtClean="0"/>
                        <a:t>Finally</a:t>
                      </a:r>
                      <a:endParaRPr lang="en-US" dirty="0"/>
                    </a:p>
                  </a:txBody>
                  <a:tcPr/>
                </a:tc>
                <a:tc>
                  <a:txBody>
                    <a:bodyPr/>
                    <a:lstStyle/>
                    <a:p>
                      <a:r>
                        <a:rPr lang="en-US" dirty="0" smtClean="0"/>
                        <a:t>Finalize</a:t>
                      </a:r>
                      <a:endParaRPr lang="en-US" dirty="0"/>
                    </a:p>
                  </a:txBody>
                  <a:tcPr/>
                </a:tc>
                <a:extLst>
                  <a:ext uri="{0D108BD9-81ED-4DB2-BD59-A6C34878D82A}">
                    <a16:rowId xmlns:a16="http://schemas.microsoft.com/office/drawing/2014/main" val="3107305608"/>
                  </a:ext>
                </a:extLst>
              </a:tr>
              <a:tr h="370840">
                <a:tc>
                  <a:txBody>
                    <a:bodyPr/>
                    <a:lstStyle/>
                    <a:p>
                      <a:pPr algn="ctr"/>
                      <a:r>
                        <a:rPr lang="en-US">
                          <a:effectLst/>
                        </a:rPr>
                        <a:t>final is the keyword and access modifier</a:t>
                      </a:r>
                    </a:p>
                  </a:txBody>
                  <a:tcPr anchor="ctr"/>
                </a:tc>
                <a:tc>
                  <a:txBody>
                    <a:bodyPr/>
                    <a:lstStyle/>
                    <a:p>
                      <a:pPr algn="ctr"/>
                      <a:r>
                        <a:rPr lang="en-US">
                          <a:effectLst/>
                        </a:rPr>
                        <a:t>finally block is used in java Exception Handling to execute the important code after try-catch blocks.</a:t>
                      </a:r>
                    </a:p>
                  </a:txBody>
                  <a:tcPr anchor="ctr"/>
                </a:tc>
                <a:tc>
                  <a:txBody>
                    <a:bodyPr/>
                    <a:lstStyle/>
                    <a:p>
                      <a:pPr algn="ctr"/>
                      <a:r>
                        <a:rPr lang="en-US" dirty="0">
                          <a:effectLst/>
                        </a:rPr>
                        <a:t>finalize is the method in Java.</a:t>
                      </a:r>
                    </a:p>
                  </a:txBody>
                  <a:tcPr anchor="ctr"/>
                </a:tc>
                <a:extLst>
                  <a:ext uri="{0D108BD9-81ED-4DB2-BD59-A6C34878D82A}">
                    <a16:rowId xmlns:a16="http://schemas.microsoft.com/office/drawing/2014/main" val="917335306"/>
                  </a:ext>
                </a:extLst>
              </a:tr>
              <a:tr h="370840">
                <a:tc>
                  <a:txBody>
                    <a:bodyPr/>
                    <a:lstStyle/>
                    <a:p>
                      <a:pPr algn="ctr"/>
                      <a:r>
                        <a:rPr lang="en-US" dirty="0">
                          <a:effectLst/>
                        </a:rPr>
                        <a:t>final access modifier is used to apply restrictions on the variables, methods, classes.</a:t>
                      </a:r>
                    </a:p>
                  </a:txBody>
                  <a:tcPr anchor="ctr"/>
                </a:tc>
                <a:tc>
                  <a:txBody>
                    <a:bodyPr/>
                    <a:lstStyle/>
                    <a:p>
                      <a:pPr algn="ctr"/>
                      <a:r>
                        <a:rPr lang="en-US">
                          <a:effectLst/>
                        </a:rPr>
                        <a:t>finally block executes whether an exception occurs or not. It is used to close resources.</a:t>
                      </a:r>
                    </a:p>
                  </a:txBody>
                  <a:tcPr anchor="ctr"/>
                </a:tc>
                <a:tc>
                  <a:txBody>
                    <a:bodyPr/>
                    <a:lstStyle/>
                    <a:p>
                      <a:pPr algn="ctr"/>
                      <a:r>
                        <a:rPr lang="en-US" dirty="0">
                          <a:effectLst/>
                        </a:rPr>
                        <a:t>finalize() method is used to perform clean-up processing just before an object is a garbage collected.</a:t>
                      </a:r>
                    </a:p>
                  </a:txBody>
                  <a:tcPr anchor="ctr"/>
                </a:tc>
                <a:extLst>
                  <a:ext uri="{0D108BD9-81ED-4DB2-BD59-A6C34878D82A}">
                    <a16:rowId xmlns:a16="http://schemas.microsoft.com/office/drawing/2014/main" val="154590222"/>
                  </a:ext>
                </a:extLst>
              </a:tr>
              <a:tr h="370840">
                <a:tc>
                  <a:txBody>
                    <a:bodyPr/>
                    <a:lstStyle/>
                    <a:p>
                      <a:pPr algn="ctr"/>
                      <a:r>
                        <a:rPr lang="en-US" dirty="0">
                          <a:effectLst/>
                        </a:rPr>
                        <a:t>It </a:t>
                      </a:r>
                      <a:r>
                        <a:rPr lang="en-US" dirty="0" err="1">
                          <a:effectLst/>
                        </a:rPr>
                        <a:t>isused</a:t>
                      </a:r>
                      <a:r>
                        <a:rPr lang="en-US" dirty="0">
                          <a:effectLst/>
                        </a:rPr>
                        <a:t> with variables, methods, and classes.</a:t>
                      </a:r>
                    </a:p>
                  </a:txBody>
                  <a:tcPr anchor="ctr"/>
                </a:tc>
                <a:tc>
                  <a:txBody>
                    <a:bodyPr/>
                    <a:lstStyle/>
                    <a:p>
                      <a:pPr algn="ctr"/>
                      <a:r>
                        <a:rPr lang="en-US">
                          <a:effectLst/>
                        </a:rPr>
                        <a:t>It is with the try-catch block in exception handling.</a:t>
                      </a:r>
                    </a:p>
                  </a:txBody>
                  <a:tcPr anchor="ctr"/>
                </a:tc>
                <a:tc>
                  <a:txBody>
                    <a:bodyPr/>
                    <a:lstStyle/>
                    <a:p>
                      <a:pPr algn="ctr"/>
                      <a:r>
                        <a:rPr lang="en-US" dirty="0">
                          <a:effectLst/>
                        </a:rPr>
                        <a:t>Used with objects.</a:t>
                      </a:r>
                    </a:p>
                  </a:txBody>
                  <a:tcPr anchor="ctr"/>
                </a:tc>
                <a:extLst>
                  <a:ext uri="{0D108BD9-81ED-4DB2-BD59-A6C34878D82A}">
                    <a16:rowId xmlns:a16="http://schemas.microsoft.com/office/drawing/2014/main" val="4188602092"/>
                  </a:ext>
                </a:extLst>
              </a:tr>
              <a:tr h="370840">
                <a:tc>
                  <a:txBody>
                    <a:bodyPr/>
                    <a:lstStyle/>
                    <a:p>
                      <a:pPr algn="ctr"/>
                      <a:r>
                        <a:rPr lang="en-US" dirty="0">
                          <a:effectLst/>
                        </a:rPr>
                        <a:t>Once declared, the final variable becomes constant and can't be modified.</a:t>
                      </a:r>
                    </a:p>
                  </a:txBody>
                  <a:tcPr anchor="ctr"/>
                </a:tc>
                <a:tc>
                  <a:txBody>
                    <a:bodyPr/>
                    <a:lstStyle/>
                    <a:p>
                      <a:pPr algn="ctr"/>
                      <a:r>
                        <a:rPr lang="en-US">
                          <a:effectLst/>
                        </a:rPr>
                        <a:t>finally block cleans up all the resources used in the try block.</a:t>
                      </a:r>
                    </a:p>
                  </a:txBody>
                  <a:tcPr anchor="ctr"/>
                </a:tc>
                <a:tc>
                  <a:txBody>
                    <a:bodyPr/>
                    <a:lstStyle/>
                    <a:p>
                      <a:pPr algn="ctr"/>
                      <a:r>
                        <a:rPr lang="en-US" dirty="0">
                          <a:effectLst/>
                        </a:rPr>
                        <a:t>finalize method performs the cleaning with respect to object before its destruction.</a:t>
                      </a:r>
                    </a:p>
                  </a:txBody>
                  <a:tcPr anchor="ctr"/>
                </a:tc>
                <a:extLst>
                  <a:ext uri="{0D108BD9-81ED-4DB2-BD59-A6C34878D82A}">
                    <a16:rowId xmlns:a16="http://schemas.microsoft.com/office/drawing/2014/main" val="2156022205"/>
                  </a:ext>
                </a:extLst>
              </a:tr>
              <a:tr h="370840">
                <a:tc>
                  <a:txBody>
                    <a:bodyPr/>
                    <a:lstStyle/>
                    <a:p>
                      <a:pPr algn="ctr"/>
                      <a:r>
                        <a:rPr lang="en-US" dirty="0">
                          <a:effectLst/>
                        </a:rPr>
                        <a:t>final is executed only when we call it.</a:t>
                      </a:r>
                    </a:p>
                  </a:txBody>
                  <a:tcPr anchor="ctr"/>
                </a:tc>
                <a:tc>
                  <a:txBody>
                    <a:bodyPr/>
                    <a:lstStyle/>
                    <a:p>
                      <a:pPr algn="ctr"/>
                      <a:r>
                        <a:rPr lang="en-US">
                          <a:effectLst/>
                        </a:rPr>
                        <a:t>finally block executes as soon as the execution of try-catch block is completed without depending on the exception.</a:t>
                      </a:r>
                    </a:p>
                  </a:txBody>
                  <a:tcPr anchor="ctr"/>
                </a:tc>
                <a:tc>
                  <a:txBody>
                    <a:bodyPr/>
                    <a:lstStyle/>
                    <a:p>
                      <a:pPr algn="ctr"/>
                      <a:r>
                        <a:rPr lang="en-US" dirty="0">
                          <a:effectLst/>
                        </a:rPr>
                        <a:t>finalize method is executed just before the object is destroyed.</a:t>
                      </a:r>
                    </a:p>
                  </a:txBody>
                  <a:tcPr anchor="ctr"/>
                </a:tc>
                <a:extLst>
                  <a:ext uri="{0D108BD9-81ED-4DB2-BD59-A6C34878D82A}">
                    <a16:rowId xmlns:a16="http://schemas.microsoft.com/office/drawing/2014/main" val="2338978492"/>
                  </a:ext>
                </a:extLst>
              </a:tr>
            </a:tbl>
          </a:graphicData>
        </a:graphic>
      </p:graphicFrame>
    </p:spTree>
    <p:extLst>
      <p:ext uri="{BB962C8B-B14F-4D97-AF65-F5344CB8AC3E}">
        <p14:creationId xmlns:p14="http://schemas.microsoft.com/office/powerpoint/2010/main" val="4050857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568036" y="682072"/>
            <a:ext cx="11430000" cy="5858014"/>
          </a:xfrm>
          <a:prstGeom prst="rect">
            <a:avLst/>
          </a:prstGeom>
        </p:spPr>
        <p:txBody>
          <a:bodyPr wrap="square">
            <a:spAutoFit/>
          </a:bodyPr>
          <a:lstStyle/>
          <a:p>
            <a:pPr algn="just">
              <a:lnSpc>
                <a:spcPct val="150000"/>
              </a:lnSpc>
            </a:pPr>
            <a:r>
              <a:rPr lang="en-US" b="1" dirty="0">
                <a:latin typeface="__Source_Sans_Pro_fa6df0"/>
              </a:rPr>
              <a:t>throw keyword</a:t>
            </a:r>
          </a:p>
          <a:p>
            <a:pPr algn="just">
              <a:lnSpc>
                <a:spcPct val="150000"/>
              </a:lnSpc>
              <a:buFont typeface="Arial" panose="020B0604020202020204" pitchFamily="34" charset="0"/>
              <a:buChar char="•"/>
            </a:pPr>
            <a:r>
              <a:rPr lang="en-US" dirty="0">
                <a:solidFill>
                  <a:srgbClr val="61738E"/>
                </a:solidFill>
                <a:latin typeface="__Source_Sans_Pro_fa6df0"/>
              </a:rPr>
              <a:t>throw keyword in java is used to throw an exception explicitly.</a:t>
            </a:r>
          </a:p>
          <a:p>
            <a:pPr algn="just">
              <a:lnSpc>
                <a:spcPct val="150000"/>
              </a:lnSpc>
              <a:buFont typeface="Arial" panose="020B0604020202020204" pitchFamily="34" charset="0"/>
              <a:buChar char="•"/>
            </a:pPr>
            <a:r>
              <a:rPr lang="en-US" dirty="0">
                <a:solidFill>
                  <a:srgbClr val="61738E"/>
                </a:solidFill>
                <a:latin typeface="__Source_Sans_Pro_fa6df0"/>
              </a:rPr>
              <a:t>We can throw checked as well as unchecked exceptions (compile-time and runtime) using it.</a:t>
            </a:r>
          </a:p>
          <a:p>
            <a:pPr algn="just">
              <a:lnSpc>
                <a:spcPct val="150000"/>
              </a:lnSpc>
              <a:buFont typeface="Arial" panose="020B0604020202020204" pitchFamily="34" charset="0"/>
              <a:buChar char="•"/>
            </a:pPr>
            <a:r>
              <a:rPr lang="en-US" dirty="0">
                <a:solidFill>
                  <a:srgbClr val="61738E"/>
                </a:solidFill>
                <a:latin typeface="__Source_Sans_Pro_fa6df0"/>
              </a:rPr>
              <a:t>We specify the class of exception object which is to be thrown. The exception has some error message with it that provides the error description.</a:t>
            </a:r>
          </a:p>
          <a:p>
            <a:pPr algn="just">
              <a:lnSpc>
                <a:spcPct val="150000"/>
              </a:lnSpc>
              <a:buFont typeface="Arial" panose="020B0604020202020204" pitchFamily="34" charset="0"/>
              <a:buChar char="•"/>
            </a:pPr>
            <a:r>
              <a:rPr lang="en-US" dirty="0">
                <a:solidFill>
                  <a:srgbClr val="61738E"/>
                </a:solidFill>
                <a:latin typeface="__Source_Sans_Pro_fa6df0"/>
              </a:rPr>
              <a:t>We can also define our own set of conditions for which we can throw an exception explicitly using the throw keyword.</a:t>
            </a:r>
          </a:p>
          <a:p>
            <a:pPr algn="just">
              <a:lnSpc>
                <a:spcPct val="150000"/>
              </a:lnSpc>
              <a:buFont typeface="Arial" panose="020B0604020202020204" pitchFamily="34" charset="0"/>
              <a:buChar char="•"/>
            </a:pPr>
            <a:r>
              <a:rPr lang="en-US" dirty="0">
                <a:solidFill>
                  <a:srgbClr val="61738E"/>
                </a:solidFill>
                <a:latin typeface="__Source_Sans_Pro_fa6df0"/>
              </a:rPr>
              <a:t>The flow of execution of the program stops immediately after the throw statement is executed and the nearest try block is checked to see if it has a catch statement that matches the type of exception.</a:t>
            </a:r>
          </a:p>
          <a:p>
            <a:pPr algn="just">
              <a:lnSpc>
                <a:spcPct val="150000"/>
              </a:lnSpc>
              <a:buFont typeface="Arial" panose="020B0604020202020204" pitchFamily="34" charset="0"/>
              <a:buChar char="•"/>
            </a:pPr>
            <a:r>
              <a:rPr lang="en-US" dirty="0">
                <a:solidFill>
                  <a:srgbClr val="61738E"/>
                </a:solidFill>
                <a:latin typeface="__Source_Sans_Pro_fa6df0"/>
              </a:rPr>
              <a:t>It tries to find all the catch blocks until it finds the respective handler, else it transfers the control to the default handler which will halt the program.</a:t>
            </a:r>
          </a:p>
          <a:p>
            <a:pPr algn="just">
              <a:lnSpc>
                <a:spcPct val="150000"/>
              </a:lnSpc>
            </a:pPr>
            <a:r>
              <a:rPr lang="en-US" b="1" dirty="0" smtClean="0">
                <a:solidFill>
                  <a:srgbClr val="61738E"/>
                </a:solidFill>
                <a:latin typeface="__Source_Sans_Pro_fa6df0"/>
              </a:rPr>
              <a:t>Syntax</a:t>
            </a:r>
          </a:p>
          <a:p>
            <a:pPr algn="just">
              <a:lnSpc>
                <a:spcPct val="150000"/>
              </a:lnSpc>
            </a:pPr>
            <a:r>
              <a:rPr lang="en-US" dirty="0">
                <a:solidFill>
                  <a:srgbClr val="61738E"/>
                </a:solidFill>
                <a:latin typeface="__Source_Sans_Pro_fa6df0"/>
              </a:rPr>
              <a:t>throw new </a:t>
            </a:r>
            <a:r>
              <a:rPr lang="en-US" dirty="0" err="1">
                <a:solidFill>
                  <a:srgbClr val="61738E"/>
                </a:solidFill>
                <a:latin typeface="__Source_Sans_Pro_fa6df0"/>
              </a:rPr>
              <a:t>exception_class</a:t>
            </a:r>
            <a:r>
              <a:rPr lang="en-US" dirty="0">
                <a:solidFill>
                  <a:srgbClr val="61738E"/>
                </a:solidFill>
                <a:latin typeface="__Source_Sans_Pro_fa6df0"/>
              </a:rPr>
              <a:t>("error message");</a:t>
            </a:r>
          </a:p>
          <a:p>
            <a:pPr algn="just">
              <a:lnSpc>
                <a:spcPct val="150000"/>
              </a:lnSpc>
            </a:pPr>
            <a:endParaRPr lang="en-US" b="0" i="0" dirty="0">
              <a:solidFill>
                <a:srgbClr val="61738E"/>
              </a:solidFill>
              <a:effectLst/>
              <a:latin typeface="__Source_Sans_Pro_fa6df0"/>
            </a:endParaRPr>
          </a:p>
        </p:txBody>
      </p:sp>
    </p:spTree>
    <p:extLst>
      <p:ext uri="{BB962C8B-B14F-4D97-AF65-F5344CB8AC3E}">
        <p14:creationId xmlns:p14="http://schemas.microsoft.com/office/powerpoint/2010/main" val="680523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110835" y="856634"/>
            <a:ext cx="11970329" cy="4247317"/>
          </a:xfrm>
          <a:prstGeom prst="rect">
            <a:avLst/>
          </a:prstGeom>
        </p:spPr>
        <p:txBody>
          <a:bodyPr wrap="square">
            <a:spAutoFit/>
          </a:bodyPr>
          <a:lstStyle/>
          <a:p>
            <a:r>
              <a:rPr lang="en-US" dirty="0"/>
              <a:t>Example: Here is an example to check the age of the user and raise an exception explicitly using the throw keyword, if the user doesn't fit in the criteria. Also, a customized message is given to the user which helps in understanding the exception</a:t>
            </a:r>
            <a:r>
              <a:rPr lang="en-US" dirty="0" smtClean="0"/>
              <a:t>.</a:t>
            </a:r>
            <a:endParaRPr lang="en-US" dirty="0"/>
          </a:p>
          <a:p>
            <a:r>
              <a:rPr lang="en-US" dirty="0"/>
              <a:t>public class Main {</a:t>
            </a:r>
          </a:p>
          <a:p>
            <a:r>
              <a:rPr lang="en-US" dirty="0"/>
              <a:t>  static void </a:t>
            </a:r>
            <a:r>
              <a:rPr lang="en-US" dirty="0" err="1"/>
              <a:t>checkAge</a:t>
            </a:r>
            <a:r>
              <a:rPr lang="en-US" dirty="0"/>
              <a:t>(</a:t>
            </a:r>
            <a:r>
              <a:rPr lang="en-US" dirty="0" err="1"/>
              <a:t>int</a:t>
            </a:r>
            <a:r>
              <a:rPr lang="en-US" dirty="0"/>
              <a:t> age) {</a:t>
            </a:r>
          </a:p>
          <a:p>
            <a:r>
              <a:rPr lang="en-US" dirty="0"/>
              <a:t>    if (age &lt; 18) {</a:t>
            </a:r>
          </a:p>
          <a:p>
            <a:r>
              <a:rPr lang="en-US" dirty="0"/>
              <a:t>      throw new </a:t>
            </a:r>
            <a:r>
              <a:rPr lang="en-US" dirty="0" err="1"/>
              <a:t>ArithmeticException</a:t>
            </a:r>
            <a:r>
              <a:rPr lang="en-US" dirty="0"/>
              <a:t>("Access denied - You must be at least 18 years old.");</a:t>
            </a:r>
          </a:p>
          <a:p>
            <a:r>
              <a:rPr lang="en-US" dirty="0"/>
              <a:t>    } else {</a:t>
            </a:r>
          </a:p>
          <a:p>
            <a:r>
              <a:rPr lang="en-US" dirty="0"/>
              <a:t>      </a:t>
            </a:r>
            <a:r>
              <a:rPr lang="en-US" dirty="0" err="1"/>
              <a:t>System.out.println</a:t>
            </a:r>
            <a:r>
              <a:rPr lang="en-US" dirty="0"/>
              <a:t>("Access granted - You are old enough!");</a:t>
            </a:r>
          </a:p>
          <a:p>
            <a:r>
              <a:rPr lang="en-US" dirty="0"/>
              <a:t>    }</a:t>
            </a:r>
          </a:p>
          <a:p>
            <a:r>
              <a:rPr lang="en-US" dirty="0"/>
              <a:t>  }</a:t>
            </a:r>
          </a:p>
          <a:p>
            <a:endParaRPr lang="en-US" dirty="0"/>
          </a:p>
          <a:p>
            <a:r>
              <a:rPr lang="en-US" dirty="0"/>
              <a:t>  public static void main(String[] </a:t>
            </a:r>
            <a:r>
              <a:rPr lang="en-US" dirty="0" err="1"/>
              <a:t>args</a:t>
            </a:r>
            <a:r>
              <a:rPr lang="en-US" dirty="0"/>
              <a:t>) {</a:t>
            </a:r>
          </a:p>
          <a:p>
            <a:r>
              <a:rPr lang="en-US" dirty="0"/>
              <a:t>    </a:t>
            </a:r>
            <a:r>
              <a:rPr lang="en-US" dirty="0" err="1"/>
              <a:t>checkAge</a:t>
            </a:r>
            <a:r>
              <a:rPr lang="en-US" dirty="0"/>
              <a:t>(15); // Set age to 15 (which is below 18...)</a:t>
            </a:r>
          </a:p>
          <a:p>
            <a:r>
              <a:rPr lang="en-US" dirty="0"/>
              <a:t>  </a:t>
            </a:r>
            <a:r>
              <a:rPr lang="en-US" dirty="0" smtClean="0"/>
              <a:t>}</a:t>
            </a:r>
            <a:endParaRPr lang="en-US" dirty="0"/>
          </a:p>
        </p:txBody>
      </p:sp>
      <p:sp>
        <p:nvSpPr>
          <p:cNvPr id="3" name="Rectangle 2"/>
          <p:cNvSpPr/>
          <p:nvPr/>
        </p:nvSpPr>
        <p:spPr>
          <a:xfrm>
            <a:off x="110835" y="5042036"/>
            <a:ext cx="938077" cy="369332"/>
          </a:xfrm>
          <a:prstGeom prst="rect">
            <a:avLst/>
          </a:prstGeom>
        </p:spPr>
        <p:txBody>
          <a:bodyPr wrap="none">
            <a:spAutoFit/>
          </a:bodyPr>
          <a:lstStyle/>
          <a:p>
            <a:r>
              <a:rPr lang="en-US" dirty="0"/>
              <a:t>Output:</a:t>
            </a:r>
          </a:p>
        </p:txBody>
      </p:sp>
      <p:sp>
        <p:nvSpPr>
          <p:cNvPr id="5" name="Rectangle 4"/>
          <p:cNvSpPr/>
          <p:nvPr/>
        </p:nvSpPr>
        <p:spPr>
          <a:xfrm>
            <a:off x="110835" y="5354380"/>
            <a:ext cx="6096000" cy="1200329"/>
          </a:xfrm>
          <a:prstGeom prst="rect">
            <a:avLst/>
          </a:prstGeom>
        </p:spPr>
        <p:txBody>
          <a:bodyPr>
            <a:spAutoFit/>
          </a:bodyPr>
          <a:lstStyle/>
          <a:p>
            <a:r>
              <a:rPr lang="en-US" dirty="0"/>
              <a:t>Exception in thread "main" </a:t>
            </a:r>
            <a:r>
              <a:rPr lang="en-US" dirty="0" err="1"/>
              <a:t>java.lang.ArithmeticException</a:t>
            </a:r>
            <a:r>
              <a:rPr lang="en-US" dirty="0"/>
              <a:t>: Access denied - You must be at least 18 years old.</a:t>
            </a:r>
          </a:p>
          <a:p>
            <a:r>
              <a:rPr lang="en-US" dirty="0"/>
              <a:t>        at </a:t>
            </a:r>
            <a:r>
              <a:rPr lang="en-US" dirty="0" err="1"/>
              <a:t>Main.checkAge</a:t>
            </a:r>
            <a:r>
              <a:rPr lang="en-US" dirty="0"/>
              <a:t>(Main.java:4)</a:t>
            </a:r>
          </a:p>
          <a:p>
            <a:r>
              <a:rPr lang="en-US" dirty="0"/>
              <a:t>        at </a:t>
            </a:r>
            <a:r>
              <a:rPr lang="en-US" dirty="0" err="1"/>
              <a:t>Main.main</a:t>
            </a:r>
            <a:r>
              <a:rPr lang="en-US" dirty="0"/>
              <a:t>(Main.java:12)</a:t>
            </a:r>
          </a:p>
        </p:txBody>
      </p:sp>
      <p:sp>
        <p:nvSpPr>
          <p:cNvPr id="7" name="Rectangle 6"/>
          <p:cNvSpPr/>
          <p:nvPr/>
        </p:nvSpPr>
        <p:spPr>
          <a:xfrm>
            <a:off x="7121236" y="4272955"/>
            <a:ext cx="5070764" cy="2031325"/>
          </a:xfrm>
          <a:prstGeom prst="rect">
            <a:avLst/>
          </a:prstGeom>
        </p:spPr>
        <p:txBody>
          <a:bodyPr wrap="square">
            <a:spAutoFit/>
          </a:bodyPr>
          <a:lstStyle/>
          <a:p>
            <a:pPr algn="just"/>
            <a:r>
              <a:rPr lang="en-US" dirty="0">
                <a:solidFill>
                  <a:srgbClr val="0070C0"/>
                </a:solidFill>
              </a:rPr>
              <a:t>Here throw keyword is used to inform the user that he/she does not fit in the required criteria. If age is less than 18 then the throw keyword explicitly throws an arithmetic exception. When </a:t>
            </a:r>
            <a:r>
              <a:rPr lang="en-US" dirty="0" err="1">
                <a:solidFill>
                  <a:srgbClr val="0070C0"/>
                </a:solidFill>
              </a:rPr>
              <a:t>chekAge</a:t>
            </a:r>
            <a:r>
              <a:rPr lang="en-US" dirty="0">
                <a:solidFill>
                  <a:srgbClr val="0070C0"/>
                </a:solidFill>
              </a:rPr>
              <a:t> method is given input 15 an exception is raised and if block will get executed. In case the input is greater than 15 it will execute else block.</a:t>
            </a:r>
          </a:p>
        </p:txBody>
      </p:sp>
    </p:spTree>
    <p:extLst>
      <p:ext uri="{BB962C8B-B14F-4D97-AF65-F5344CB8AC3E}">
        <p14:creationId xmlns:p14="http://schemas.microsoft.com/office/powerpoint/2010/main" val="3408480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110836" y="856634"/>
            <a:ext cx="11540836" cy="1754326"/>
          </a:xfrm>
          <a:prstGeom prst="rect">
            <a:avLst/>
          </a:prstGeom>
        </p:spPr>
        <p:txBody>
          <a:bodyPr wrap="square">
            <a:spAutoFit/>
          </a:bodyPr>
          <a:lstStyle/>
          <a:p>
            <a:pPr algn="just"/>
            <a:r>
              <a:rPr lang="en-US" b="1" dirty="0"/>
              <a:t>throws keyword</a:t>
            </a:r>
          </a:p>
          <a:p>
            <a:pPr algn="just"/>
            <a:r>
              <a:rPr lang="en-US" dirty="0"/>
              <a:t>throws keyword in java is used in the signature of the method to indicate that this method might throw one of the exceptions from java exception class hierarchy.</a:t>
            </a:r>
          </a:p>
          <a:p>
            <a:pPr algn="just"/>
            <a:r>
              <a:rPr lang="en-US" dirty="0"/>
              <a:t>throws keyword is used only for checked exceptions like </a:t>
            </a:r>
            <a:r>
              <a:rPr lang="en-US" dirty="0" err="1"/>
              <a:t>IOException</a:t>
            </a:r>
            <a:r>
              <a:rPr lang="en-US" dirty="0"/>
              <a:t> as using it with unchecked exceptions is meaningless(Unchecked exceptions can be avoided by correcting the programming mistakes.)</a:t>
            </a:r>
          </a:p>
          <a:p>
            <a:pPr algn="just"/>
            <a:r>
              <a:rPr lang="en-US" dirty="0"/>
              <a:t>throws keyword can be used to declare an exception.</a:t>
            </a:r>
          </a:p>
        </p:txBody>
      </p:sp>
      <p:sp>
        <p:nvSpPr>
          <p:cNvPr id="3" name="Rectangle 2"/>
          <p:cNvSpPr/>
          <p:nvPr/>
        </p:nvSpPr>
        <p:spPr>
          <a:xfrm>
            <a:off x="110836" y="2520284"/>
            <a:ext cx="11651672" cy="923330"/>
          </a:xfrm>
          <a:prstGeom prst="rect">
            <a:avLst/>
          </a:prstGeom>
        </p:spPr>
        <p:txBody>
          <a:bodyPr wrap="square">
            <a:spAutoFit/>
          </a:bodyPr>
          <a:lstStyle/>
          <a:p>
            <a:r>
              <a:rPr lang="en-US" b="1" dirty="0">
                <a:solidFill>
                  <a:srgbClr val="61738E"/>
                </a:solidFill>
                <a:latin typeface="Cambria" panose="02040503050406030204" pitchFamily="18" charset="0"/>
                <a:ea typeface="Cambria" panose="02040503050406030204" pitchFamily="18" charset="0"/>
              </a:rPr>
              <a:t>Example:</a:t>
            </a:r>
            <a:endParaRPr lang="en-US" dirty="0">
              <a:solidFill>
                <a:srgbClr val="61738E"/>
              </a:solidFill>
              <a:latin typeface="Cambria" panose="02040503050406030204" pitchFamily="18" charset="0"/>
              <a:ea typeface="Cambria" panose="02040503050406030204" pitchFamily="18" charset="0"/>
            </a:endParaRPr>
          </a:p>
          <a:p>
            <a:r>
              <a:rPr lang="en-US" dirty="0">
                <a:solidFill>
                  <a:srgbClr val="61738E"/>
                </a:solidFill>
                <a:latin typeface="Cambria" panose="02040503050406030204" pitchFamily="18" charset="0"/>
                <a:ea typeface="Cambria" panose="02040503050406030204" pitchFamily="18" charset="0"/>
              </a:rPr>
              <a:t>Let's see the same example of checking age using the throws keyword. Instead of throwing exceptions explicitly, we will declare an exception in </a:t>
            </a:r>
            <a:r>
              <a:rPr lang="en-US" dirty="0" err="1">
                <a:solidFill>
                  <a:srgbClr val="61738E"/>
                </a:solidFill>
                <a:latin typeface="Cambria" panose="02040503050406030204" pitchFamily="18" charset="0"/>
                <a:ea typeface="Cambria" panose="02040503050406030204" pitchFamily="18" charset="0"/>
              </a:rPr>
              <a:t>checkAge</a:t>
            </a:r>
            <a:r>
              <a:rPr lang="en-US" dirty="0">
                <a:solidFill>
                  <a:srgbClr val="61738E"/>
                </a:solidFill>
                <a:latin typeface="Cambria" panose="02040503050406030204" pitchFamily="18" charset="0"/>
                <a:ea typeface="Cambria" panose="02040503050406030204" pitchFamily="18" charset="0"/>
              </a:rPr>
              <a:t> method signature using the throws keyword.</a:t>
            </a:r>
            <a:endParaRPr lang="en-US" b="0" i="0" dirty="0">
              <a:solidFill>
                <a:srgbClr val="61738E"/>
              </a:solidFill>
              <a:effectLst/>
              <a:latin typeface="Cambria" panose="02040503050406030204" pitchFamily="18" charset="0"/>
              <a:ea typeface="Cambria" panose="02040503050406030204" pitchFamily="18" charset="0"/>
            </a:endParaRPr>
          </a:p>
        </p:txBody>
      </p:sp>
      <p:sp>
        <p:nvSpPr>
          <p:cNvPr id="5" name="Rectangle 4"/>
          <p:cNvSpPr/>
          <p:nvPr/>
        </p:nvSpPr>
        <p:spPr>
          <a:xfrm>
            <a:off x="110837" y="3443614"/>
            <a:ext cx="8769928" cy="3139321"/>
          </a:xfrm>
          <a:prstGeom prst="rect">
            <a:avLst/>
          </a:prstGeom>
        </p:spPr>
        <p:txBody>
          <a:bodyPr wrap="square">
            <a:spAutoFit/>
          </a:bodyPr>
          <a:lstStyle/>
          <a:p>
            <a:r>
              <a:rPr lang="en-US" dirty="0"/>
              <a:t>public class Main {</a:t>
            </a:r>
          </a:p>
          <a:p>
            <a:r>
              <a:rPr lang="en-US" dirty="0"/>
              <a:t>  static void </a:t>
            </a:r>
            <a:r>
              <a:rPr lang="en-US" dirty="0" err="1"/>
              <a:t>checkAge</a:t>
            </a:r>
            <a:r>
              <a:rPr lang="en-US" dirty="0"/>
              <a:t>(</a:t>
            </a:r>
            <a:r>
              <a:rPr lang="en-US" dirty="0" err="1"/>
              <a:t>int</a:t>
            </a:r>
            <a:r>
              <a:rPr lang="en-US" dirty="0"/>
              <a:t> age) throws </a:t>
            </a:r>
            <a:r>
              <a:rPr lang="en-US" dirty="0" err="1"/>
              <a:t>ArithmeticException</a:t>
            </a:r>
            <a:r>
              <a:rPr lang="en-US" dirty="0"/>
              <a:t> {</a:t>
            </a:r>
          </a:p>
          <a:p>
            <a:r>
              <a:rPr lang="en-US" dirty="0"/>
              <a:t>    if (age &lt; 18) {</a:t>
            </a:r>
          </a:p>
          <a:p>
            <a:r>
              <a:rPr lang="en-US" dirty="0"/>
              <a:t>      throw new </a:t>
            </a:r>
            <a:r>
              <a:rPr lang="en-US" dirty="0" err="1"/>
              <a:t>ArithmeticException</a:t>
            </a:r>
            <a:r>
              <a:rPr lang="en-US" dirty="0"/>
              <a:t>("Access denied - You must be at least 18 years old.");</a:t>
            </a:r>
          </a:p>
          <a:p>
            <a:r>
              <a:rPr lang="en-US" dirty="0"/>
              <a:t>    } else {</a:t>
            </a:r>
          </a:p>
          <a:p>
            <a:r>
              <a:rPr lang="en-US" dirty="0"/>
              <a:t>      </a:t>
            </a:r>
            <a:r>
              <a:rPr lang="en-US" dirty="0" err="1"/>
              <a:t>System.out.println</a:t>
            </a:r>
            <a:r>
              <a:rPr lang="en-US" dirty="0"/>
              <a:t>("Access granted - You are old enough!");</a:t>
            </a:r>
          </a:p>
          <a:p>
            <a:r>
              <a:rPr lang="en-US" dirty="0"/>
              <a:t>    </a:t>
            </a:r>
            <a:r>
              <a:rPr lang="en-US" dirty="0" smtClean="0"/>
              <a:t>}}</a:t>
            </a:r>
            <a:endParaRPr lang="en-US" dirty="0"/>
          </a:p>
          <a:p>
            <a:r>
              <a:rPr lang="en-US" dirty="0" smtClean="0"/>
              <a:t>  </a:t>
            </a:r>
            <a:r>
              <a:rPr lang="en-US" dirty="0"/>
              <a:t>public static void main(String[] </a:t>
            </a:r>
            <a:r>
              <a:rPr lang="en-US" dirty="0" err="1"/>
              <a:t>args</a:t>
            </a:r>
            <a:r>
              <a:rPr lang="en-US" dirty="0"/>
              <a:t>) {</a:t>
            </a:r>
          </a:p>
          <a:p>
            <a:r>
              <a:rPr lang="en-US" dirty="0"/>
              <a:t>    </a:t>
            </a:r>
            <a:r>
              <a:rPr lang="en-US" dirty="0" err="1"/>
              <a:t>checkAge</a:t>
            </a:r>
            <a:r>
              <a:rPr lang="en-US" dirty="0"/>
              <a:t>(15);</a:t>
            </a:r>
          </a:p>
          <a:p>
            <a:r>
              <a:rPr lang="en-US" dirty="0"/>
              <a:t>  }</a:t>
            </a:r>
          </a:p>
          <a:p>
            <a:r>
              <a:rPr lang="en-US" dirty="0"/>
              <a:t>}</a:t>
            </a:r>
          </a:p>
        </p:txBody>
      </p:sp>
    </p:spTree>
    <p:extLst>
      <p:ext uri="{BB962C8B-B14F-4D97-AF65-F5344CB8AC3E}">
        <p14:creationId xmlns:p14="http://schemas.microsoft.com/office/powerpoint/2010/main" val="4104337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3584576" y="2641601"/>
            <a:ext cx="49895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4000">
              <a:solidFill>
                <a:schemeClr val="accent2"/>
              </a:solidFill>
              <a:latin typeface="Comic Sans MS" panose="030F0702030302020204" pitchFamily="66" charset="0"/>
            </a:endParaRPr>
          </a:p>
        </p:txBody>
      </p:sp>
      <p:sp>
        <p:nvSpPr>
          <p:cNvPr id="5" name="Rectangle 4"/>
          <p:cNvSpPr/>
          <p:nvPr/>
        </p:nvSpPr>
        <p:spPr>
          <a:xfrm>
            <a:off x="1288473" y="896759"/>
            <a:ext cx="9351818" cy="3801041"/>
          </a:xfrm>
          <a:prstGeom prst="rect">
            <a:avLst/>
          </a:prstGeom>
        </p:spPr>
        <p:txBody>
          <a:bodyPr wrap="square">
            <a:spAutoFit/>
          </a:bodyPr>
          <a:lstStyle/>
          <a:p>
            <a:pPr>
              <a:lnSpc>
                <a:spcPct val="150000"/>
              </a:lnSpc>
              <a:spcAft>
                <a:spcPts val="600"/>
              </a:spcAft>
            </a:pPr>
            <a:r>
              <a:rPr lang="en-US" b="1" u="sng" dirty="0" smtClean="0">
                <a:latin typeface="Cambria" panose="02040503050406030204" pitchFamily="18" charset="0"/>
                <a:ea typeface="Calibri" panose="020F0502020204030204" pitchFamily="34" charset="0"/>
                <a:cs typeface="Times New Roman" panose="02020603050405020304" pitchFamily="18" charset="0"/>
              </a:rPr>
              <a:t>Course Objectives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600"/>
              </a:spcAft>
              <a:buFont typeface="Symbol" panose="05050102010706020507" pitchFamily="18" charset="2"/>
              <a:buChar char=""/>
            </a:pPr>
            <a:r>
              <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rPr>
              <a:t>Understand fundamentals of programming such as variables, conditional and iterative execution, methods, etc.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600"/>
              </a:spcAft>
              <a:buFont typeface="Symbol" panose="05050102010706020507" pitchFamily="18" charset="2"/>
              <a:buChar char=""/>
            </a:pPr>
            <a:r>
              <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rPr>
              <a:t>Understand fundamentals of object-oriented programming in Java, including defining classes, invoking methods, using class libraries, etc.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600"/>
              </a:spcAft>
              <a:buFont typeface="Symbol" panose="05050102010706020507" pitchFamily="18" charset="2"/>
              <a:buChar char=""/>
            </a:pPr>
            <a:r>
              <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rPr>
              <a:t>Be aware of the important topics and principles of software development.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600"/>
              </a:spcAft>
              <a:buFont typeface="Symbol" panose="05050102010706020507" pitchFamily="18" charset="2"/>
              <a:buChar char=""/>
            </a:pPr>
            <a:r>
              <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rPr>
              <a:t>Have the ability to write a computer program to solve specified problems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600"/>
              </a:spcAft>
              <a:buFont typeface="Symbol" panose="05050102010706020507" pitchFamily="18" charset="2"/>
              <a:buChar char=""/>
            </a:pPr>
            <a:r>
              <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rPr>
              <a:t>Be able to use the Java SDK environment to create, debug and run simple Java programs.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2015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429587" y="856634"/>
            <a:ext cx="938077" cy="369332"/>
          </a:xfrm>
          <a:prstGeom prst="rect">
            <a:avLst/>
          </a:prstGeom>
        </p:spPr>
        <p:txBody>
          <a:bodyPr wrap="none">
            <a:spAutoFit/>
          </a:bodyPr>
          <a:lstStyle/>
          <a:p>
            <a:r>
              <a:rPr lang="en-US" dirty="0"/>
              <a:t>Output:</a:t>
            </a:r>
          </a:p>
        </p:txBody>
      </p:sp>
      <p:sp>
        <p:nvSpPr>
          <p:cNvPr id="3" name="Rectangle 2"/>
          <p:cNvSpPr/>
          <p:nvPr/>
        </p:nvSpPr>
        <p:spPr>
          <a:xfrm>
            <a:off x="429587" y="1346400"/>
            <a:ext cx="6096000" cy="1200329"/>
          </a:xfrm>
          <a:prstGeom prst="rect">
            <a:avLst/>
          </a:prstGeom>
        </p:spPr>
        <p:txBody>
          <a:bodyPr>
            <a:spAutoFit/>
          </a:bodyPr>
          <a:lstStyle/>
          <a:p>
            <a:r>
              <a:rPr lang="en-US" dirty="0"/>
              <a:t>Exception in thread "main" </a:t>
            </a:r>
            <a:r>
              <a:rPr lang="en-US" dirty="0" err="1"/>
              <a:t>java.lang.ArithmeticException</a:t>
            </a:r>
            <a:r>
              <a:rPr lang="en-US" dirty="0"/>
              <a:t>: Access denied - You must be at least 18 years old.</a:t>
            </a:r>
          </a:p>
          <a:p>
            <a:r>
              <a:rPr lang="en-US" dirty="0"/>
              <a:t>	at </a:t>
            </a:r>
            <a:r>
              <a:rPr lang="en-US" dirty="0" err="1"/>
              <a:t>Main.checkAge</a:t>
            </a:r>
            <a:r>
              <a:rPr lang="en-US" dirty="0"/>
              <a:t>(Main.java:4)</a:t>
            </a:r>
          </a:p>
          <a:p>
            <a:r>
              <a:rPr lang="en-US" dirty="0"/>
              <a:t>	at </a:t>
            </a:r>
            <a:r>
              <a:rPr lang="en-US" dirty="0" err="1"/>
              <a:t>Main.main</a:t>
            </a:r>
            <a:r>
              <a:rPr lang="en-US" dirty="0"/>
              <a:t>(Main.java:11)</a:t>
            </a:r>
          </a:p>
        </p:txBody>
      </p:sp>
      <p:sp>
        <p:nvSpPr>
          <p:cNvPr id="5" name="Rectangle 4"/>
          <p:cNvSpPr/>
          <p:nvPr/>
        </p:nvSpPr>
        <p:spPr>
          <a:xfrm>
            <a:off x="429586" y="2828508"/>
            <a:ext cx="11513031" cy="923330"/>
          </a:xfrm>
          <a:prstGeom prst="rect">
            <a:avLst/>
          </a:prstGeom>
        </p:spPr>
        <p:txBody>
          <a:bodyPr wrap="square">
            <a:spAutoFit/>
          </a:bodyPr>
          <a:lstStyle/>
          <a:p>
            <a:r>
              <a:rPr lang="en-US" dirty="0">
                <a:latin typeface="Cambria" panose="02040503050406030204" pitchFamily="18" charset="0"/>
                <a:ea typeface="Cambria" panose="02040503050406030204" pitchFamily="18" charset="0"/>
              </a:rPr>
              <a:t>Here the exception is declared in the method itself using the throws keyword. If age is less than 18 then the throw keyword will raise an exception declared by throws keyword. When </a:t>
            </a:r>
            <a:r>
              <a:rPr lang="en-US" dirty="0" err="1">
                <a:latin typeface="Cambria" panose="02040503050406030204" pitchFamily="18" charset="0"/>
                <a:ea typeface="Cambria" panose="02040503050406030204" pitchFamily="18" charset="0"/>
              </a:rPr>
              <a:t>chekAge</a:t>
            </a:r>
            <a:r>
              <a:rPr lang="en-US" dirty="0">
                <a:latin typeface="Cambria" panose="02040503050406030204" pitchFamily="18" charset="0"/>
                <a:ea typeface="Cambria" panose="02040503050406030204" pitchFamily="18" charset="0"/>
              </a:rPr>
              <a:t> method is given input 15 an exception is raised and if block will get executed. In case input is greater than 15 it will execute else block.</a:t>
            </a:r>
          </a:p>
        </p:txBody>
      </p:sp>
    </p:spTree>
    <p:extLst>
      <p:ext uri="{BB962C8B-B14F-4D97-AF65-F5344CB8AC3E}">
        <p14:creationId xmlns:p14="http://schemas.microsoft.com/office/powerpoint/2010/main" val="1007855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4778628" y="68099"/>
            <a:ext cx="2639377" cy="461665"/>
          </a:xfrm>
          <a:prstGeom prst="rect">
            <a:avLst/>
          </a:prstGeom>
        </p:spPr>
        <p:txBody>
          <a:bodyPr wrap="none">
            <a:spAutoFit/>
          </a:bodyPr>
          <a:lstStyle/>
          <a:p>
            <a:r>
              <a:rPr lang="en-US" sz="2400" b="1" dirty="0">
                <a:latin typeface="Cambria" panose="02040503050406030204" pitchFamily="18" charset="0"/>
                <a:ea typeface="Cambria" panose="02040503050406030204" pitchFamily="18" charset="0"/>
              </a:rPr>
              <a:t>Throw Vs Throws</a:t>
            </a:r>
            <a:endParaRPr lang="en-US" sz="2400" b="1" i="0" dirty="0">
              <a:effectLst/>
              <a:latin typeface="Cambria" panose="02040503050406030204" pitchFamily="18" charset="0"/>
              <a:ea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26161126"/>
              </p:ext>
            </p:extLst>
          </p:nvPr>
        </p:nvGraphicFramePr>
        <p:xfrm>
          <a:off x="1367662" y="719665"/>
          <a:ext cx="10034628" cy="5237789"/>
        </p:xfrm>
        <a:graphic>
          <a:graphicData uri="http://schemas.openxmlformats.org/drawingml/2006/table">
            <a:tbl>
              <a:tblPr firstRow="1" bandRow="1">
                <a:tableStyleId>{85BE263C-DBD7-4A20-BB59-AAB30ACAA65A}</a:tableStyleId>
              </a:tblPr>
              <a:tblGrid>
                <a:gridCol w="5017314">
                  <a:extLst>
                    <a:ext uri="{9D8B030D-6E8A-4147-A177-3AD203B41FA5}">
                      <a16:colId xmlns:a16="http://schemas.microsoft.com/office/drawing/2014/main" val="2595627271"/>
                    </a:ext>
                  </a:extLst>
                </a:gridCol>
                <a:gridCol w="5017314">
                  <a:extLst>
                    <a:ext uri="{9D8B030D-6E8A-4147-A177-3AD203B41FA5}">
                      <a16:colId xmlns:a16="http://schemas.microsoft.com/office/drawing/2014/main" val="433316309"/>
                    </a:ext>
                  </a:extLst>
                </a:gridCol>
              </a:tblGrid>
              <a:tr h="416059">
                <a:tc>
                  <a:txBody>
                    <a:bodyPr/>
                    <a:lstStyle/>
                    <a:p>
                      <a:r>
                        <a:rPr lang="en-US" dirty="0" smtClean="0"/>
                        <a:t>Throw</a:t>
                      </a:r>
                      <a:endParaRPr lang="en-US" dirty="0"/>
                    </a:p>
                  </a:txBody>
                  <a:tcPr/>
                </a:tc>
                <a:tc>
                  <a:txBody>
                    <a:bodyPr/>
                    <a:lstStyle/>
                    <a:p>
                      <a:r>
                        <a:rPr lang="en-US" dirty="0" smtClean="0"/>
                        <a:t>Throws</a:t>
                      </a:r>
                      <a:endParaRPr lang="en-US" dirty="0"/>
                    </a:p>
                  </a:txBody>
                  <a:tcPr/>
                </a:tc>
                <a:extLst>
                  <a:ext uri="{0D108BD9-81ED-4DB2-BD59-A6C34878D82A}">
                    <a16:rowId xmlns:a16="http://schemas.microsoft.com/office/drawing/2014/main" val="2774966947"/>
                  </a:ext>
                </a:extLst>
              </a:tr>
              <a:tr h="1333670">
                <a:tc>
                  <a:txBody>
                    <a:bodyPr/>
                    <a:lstStyle/>
                    <a:p>
                      <a:pPr algn="ctr"/>
                      <a:r>
                        <a:rPr lang="en-US" dirty="0">
                          <a:effectLst/>
                        </a:rPr>
                        <a:t>Java throw keyword is used to throw an exception explicitly in the program, inside any block of code</a:t>
                      </a:r>
                    </a:p>
                  </a:txBody>
                  <a:tcPr anchor="ctr"/>
                </a:tc>
                <a:tc>
                  <a:txBody>
                    <a:bodyPr/>
                    <a:lstStyle/>
                    <a:p>
                      <a:pPr algn="ctr"/>
                      <a:r>
                        <a:rPr lang="en-US" dirty="0">
                          <a:effectLst/>
                        </a:rPr>
                        <a:t>Java throws keyword is used in method or function signature to declare an exception that the method may throw while execution of code.</a:t>
                      </a:r>
                    </a:p>
                  </a:txBody>
                  <a:tcPr anchor="ctr"/>
                </a:tc>
                <a:extLst>
                  <a:ext uri="{0D108BD9-81ED-4DB2-BD59-A6C34878D82A}">
                    <a16:rowId xmlns:a16="http://schemas.microsoft.com/office/drawing/2014/main" val="3179183447"/>
                  </a:ext>
                </a:extLst>
              </a:tr>
              <a:tr h="1025900">
                <a:tc>
                  <a:txBody>
                    <a:bodyPr/>
                    <a:lstStyle/>
                    <a:p>
                      <a:pPr algn="ctr"/>
                      <a:r>
                        <a:rPr lang="en-US" dirty="0">
                          <a:effectLst/>
                        </a:rPr>
                        <a:t>throw keyword can be used to throw both checked and unchecked exceptions.</a:t>
                      </a:r>
                    </a:p>
                  </a:txBody>
                  <a:tcPr anchor="ctr"/>
                </a:tc>
                <a:tc>
                  <a:txBody>
                    <a:bodyPr/>
                    <a:lstStyle/>
                    <a:p>
                      <a:pPr algn="ctr"/>
                      <a:r>
                        <a:rPr lang="en-US" dirty="0">
                          <a:effectLst/>
                        </a:rPr>
                        <a:t>throws keyword can be used only with checked exceptions.</a:t>
                      </a:r>
                    </a:p>
                  </a:txBody>
                  <a:tcPr anchor="ctr"/>
                </a:tc>
                <a:extLst>
                  <a:ext uri="{0D108BD9-81ED-4DB2-BD59-A6C34878D82A}">
                    <a16:rowId xmlns:a16="http://schemas.microsoft.com/office/drawing/2014/main" val="385807943"/>
                  </a:ext>
                </a:extLst>
              </a:tr>
              <a:tr h="718130">
                <a:tc>
                  <a:txBody>
                    <a:bodyPr/>
                    <a:lstStyle/>
                    <a:p>
                      <a:pPr algn="ctr"/>
                      <a:r>
                        <a:rPr lang="en-US" dirty="0">
                          <a:effectLst/>
                        </a:rPr>
                        <a:t>throw is used within the method.</a:t>
                      </a:r>
                    </a:p>
                  </a:txBody>
                  <a:tcPr anchor="ctr"/>
                </a:tc>
                <a:tc>
                  <a:txBody>
                    <a:bodyPr/>
                    <a:lstStyle/>
                    <a:p>
                      <a:pPr algn="ctr"/>
                      <a:r>
                        <a:rPr lang="en-US" dirty="0">
                          <a:effectLst/>
                        </a:rPr>
                        <a:t>throws is used within the method signature.</a:t>
                      </a:r>
                    </a:p>
                  </a:txBody>
                  <a:tcPr anchor="ctr"/>
                </a:tc>
                <a:extLst>
                  <a:ext uri="{0D108BD9-81ED-4DB2-BD59-A6C34878D82A}">
                    <a16:rowId xmlns:a16="http://schemas.microsoft.com/office/drawing/2014/main" val="513985357"/>
                  </a:ext>
                </a:extLst>
              </a:tr>
              <a:tr h="718130">
                <a:tc>
                  <a:txBody>
                    <a:bodyPr/>
                    <a:lstStyle/>
                    <a:p>
                      <a:pPr algn="ctr"/>
                      <a:r>
                        <a:rPr lang="en-US" dirty="0">
                          <a:effectLst/>
                        </a:rPr>
                        <a:t>Syntax: throw new </a:t>
                      </a:r>
                      <a:r>
                        <a:rPr lang="en-US" dirty="0" err="1">
                          <a:effectLst/>
                        </a:rPr>
                        <a:t>exception_class</a:t>
                      </a:r>
                      <a:r>
                        <a:rPr lang="en-US" dirty="0">
                          <a:effectLst/>
                        </a:rPr>
                        <a:t>("error message");</a:t>
                      </a:r>
                    </a:p>
                  </a:txBody>
                  <a:tcPr anchor="ctr"/>
                </a:tc>
                <a:tc>
                  <a:txBody>
                    <a:bodyPr/>
                    <a:lstStyle/>
                    <a:p>
                      <a:pPr algn="ctr"/>
                      <a:r>
                        <a:rPr lang="en-US" dirty="0">
                          <a:effectLst/>
                        </a:rPr>
                        <a:t>Syntax: void method() throws </a:t>
                      </a:r>
                      <a:r>
                        <a:rPr lang="en-US" dirty="0" err="1">
                          <a:effectLst/>
                        </a:rPr>
                        <a:t>ArithmeticException</a:t>
                      </a:r>
                      <a:endParaRPr lang="en-US" dirty="0">
                        <a:effectLst/>
                      </a:endParaRPr>
                    </a:p>
                  </a:txBody>
                  <a:tcPr anchor="ctr"/>
                </a:tc>
                <a:extLst>
                  <a:ext uri="{0D108BD9-81ED-4DB2-BD59-A6C34878D82A}">
                    <a16:rowId xmlns:a16="http://schemas.microsoft.com/office/drawing/2014/main" val="212513336"/>
                  </a:ext>
                </a:extLst>
              </a:tr>
              <a:tr h="1025900">
                <a:tc>
                  <a:txBody>
                    <a:bodyPr/>
                    <a:lstStyle/>
                    <a:p>
                      <a:pPr algn="ctr"/>
                      <a:r>
                        <a:rPr lang="en-US" dirty="0">
                          <a:effectLst/>
                        </a:rPr>
                        <a:t>We can throw only one exception at a time.</a:t>
                      </a:r>
                    </a:p>
                  </a:txBody>
                  <a:tcPr anchor="ctr"/>
                </a:tc>
                <a:tc>
                  <a:txBody>
                    <a:bodyPr/>
                    <a:lstStyle/>
                    <a:p>
                      <a:pPr algn="ctr"/>
                      <a:r>
                        <a:rPr lang="en-US" dirty="0">
                          <a:effectLst/>
                        </a:rPr>
                        <a:t>We can declare multiple exceptions using the throws keyword that the method can throw.</a:t>
                      </a:r>
                    </a:p>
                  </a:txBody>
                  <a:tcPr anchor="ctr"/>
                </a:tc>
                <a:extLst>
                  <a:ext uri="{0D108BD9-81ED-4DB2-BD59-A6C34878D82A}">
                    <a16:rowId xmlns:a16="http://schemas.microsoft.com/office/drawing/2014/main" val="347227743"/>
                  </a:ext>
                </a:extLst>
              </a:tr>
            </a:tbl>
          </a:graphicData>
        </a:graphic>
      </p:graphicFrame>
    </p:spTree>
    <p:extLst>
      <p:ext uri="{BB962C8B-B14F-4D97-AF65-F5344CB8AC3E}">
        <p14:creationId xmlns:p14="http://schemas.microsoft.com/office/powerpoint/2010/main" val="256528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683832" y="695695"/>
            <a:ext cx="11147950" cy="2308324"/>
          </a:xfrm>
          <a:prstGeom prst="rect">
            <a:avLst/>
          </a:prstGeom>
        </p:spPr>
        <p:txBody>
          <a:bodyPr wrap="square">
            <a:spAutoFit/>
          </a:bodyPr>
          <a:lstStyle/>
          <a:p>
            <a:r>
              <a:rPr lang="en-US" b="1" dirty="0">
                <a:latin typeface="Cambria" panose="02040503050406030204" pitchFamily="18" charset="0"/>
                <a:ea typeface="Cambria" panose="02040503050406030204" pitchFamily="18" charset="0"/>
              </a:rPr>
              <a:t> Custom Exceptions in Java</a:t>
            </a:r>
          </a:p>
          <a:p>
            <a:pPr>
              <a:buFont typeface="Arial" panose="020B0604020202020204" pitchFamily="34" charset="0"/>
              <a:buChar char="•"/>
            </a:pPr>
            <a:r>
              <a:rPr lang="en-US" dirty="0">
                <a:latin typeface="Cambria" panose="02040503050406030204" pitchFamily="18" charset="0"/>
                <a:ea typeface="Cambria" panose="02040503050406030204" pitchFamily="18" charset="0"/>
              </a:rPr>
              <a:t>Custom exceptions are user-defined exceptions.</a:t>
            </a:r>
          </a:p>
          <a:p>
            <a:pPr>
              <a:buFont typeface="Arial" panose="020B0604020202020204" pitchFamily="34" charset="0"/>
              <a:buChar char="•"/>
            </a:pPr>
            <a:r>
              <a:rPr lang="en-US" dirty="0">
                <a:latin typeface="Cambria" panose="02040503050406030204" pitchFamily="18" charset="0"/>
                <a:ea typeface="Cambria" panose="02040503050406030204" pitchFamily="18" charset="0"/>
              </a:rPr>
              <a:t>We can create exceptions as per the requirement by extending the Exception class that belongs to </a:t>
            </a:r>
            <a:r>
              <a:rPr lang="en-US" dirty="0" err="1">
                <a:latin typeface="Cambria" panose="02040503050406030204" pitchFamily="18" charset="0"/>
                <a:ea typeface="Cambria" panose="02040503050406030204" pitchFamily="18" charset="0"/>
              </a:rPr>
              <a:t>java.lang</a:t>
            </a:r>
            <a:r>
              <a:rPr lang="en-US" dirty="0">
                <a:latin typeface="Cambria" panose="02040503050406030204" pitchFamily="18" charset="0"/>
                <a:ea typeface="Cambria" panose="02040503050406030204" pitchFamily="18" charset="0"/>
              </a:rPr>
              <a:t> package.</a:t>
            </a:r>
          </a:p>
          <a:p>
            <a:pPr>
              <a:buFont typeface="Arial" panose="020B0604020202020204" pitchFamily="34" charset="0"/>
              <a:buChar char="•"/>
            </a:pPr>
            <a:r>
              <a:rPr lang="en-US" dirty="0">
                <a:latin typeface="Cambria" panose="02040503050406030204" pitchFamily="18" charset="0"/>
                <a:ea typeface="Cambria" panose="02040503050406030204" pitchFamily="18" charset="0"/>
              </a:rPr>
              <a:t>These are the exceptions related to business logic where a developer wants the user to give input in the required format and if user fails to do so an exception is raised and user gets instructions of what the problem is and how it can be resolved. It is useful for the application users or the developer to understand the exact problem</a:t>
            </a:r>
            <a:r>
              <a:rPr lang="en-US" dirty="0" smtClean="0">
                <a:latin typeface="Cambria" panose="02040503050406030204" pitchFamily="18" charset="0"/>
                <a:ea typeface="Cambria" panose="02040503050406030204" pitchFamily="18" charset="0"/>
              </a:rPr>
              <a:t>.</a:t>
            </a:r>
            <a:r>
              <a:rPr lang="en-US" b="1" dirty="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6104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1066800" y="645865"/>
            <a:ext cx="6026727" cy="5909310"/>
          </a:xfrm>
          <a:prstGeom prst="rect">
            <a:avLst/>
          </a:prstGeom>
        </p:spPr>
        <p:txBody>
          <a:bodyPr wrap="square">
            <a:spAutoFit/>
          </a:bodyPr>
          <a:lstStyle/>
          <a:p>
            <a:r>
              <a:rPr lang="en-US" dirty="0"/>
              <a:t>class </a:t>
            </a:r>
            <a:r>
              <a:rPr lang="en-US" dirty="0" err="1"/>
              <a:t>InvalidProductException</a:t>
            </a:r>
            <a:r>
              <a:rPr lang="en-US" dirty="0"/>
              <a:t> extends Exception {</a:t>
            </a:r>
          </a:p>
          <a:p>
            <a:r>
              <a:rPr lang="en-US" dirty="0"/>
              <a:t>  public </a:t>
            </a:r>
            <a:r>
              <a:rPr lang="en-US" dirty="0" err="1"/>
              <a:t>InvalidProductException</a:t>
            </a:r>
            <a:r>
              <a:rPr lang="en-US" dirty="0"/>
              <a:t>(String s) {</a:t>
            </a:r>
          </a:p>
          <a:p>
            <a:r>
              <a:rPr lang="en-US" dirty="0"/>
              <a:t>    // Call constructor of parent Exception</a:t>
            </a:r>
          </a:p>
          <a:p>
            <a:r>
              <a:rPr lang="en-US" dirty="0"/>
              <a:t>    super(s);</a:t>
            </a:r>
          </a:p>
          <a:p>
            <a:r>
              <a:rPr lang="en-US" dirty="0"/>
              <a:t>  }</a:t>
            </a:r>
          </a:p>
          <a:p>
            <a:r>
              <a:rPr lang="en-US" dirty="0"/>
              <a:t>}</a:t>
            </a:r>
          </a:p>
          <a:p>
            <a:r>
              <a:rPr lang="en-US" dirty="0" smtClean="0"/>
              <a:t>public </a:t>
            </a:r>
            <a:r>
              <a:rPr lang="en-US" dirty="0"/>
              <a:t>class CustomExample1 {</a:t>
            </a:r>
          </a:p>
          <a:p>
            <a:r>
              <a:rPr lang="en-US" dirty="0"/>
              <a:t>  void Check(</a:t>
            </a:r>
            <a:r>
              <a:rPr lang="en-US" dirty="0" err="1"/>
              <a:t>int</a:t>
            </a:r>
            <a:r>
              <a:rPr lang="en-US" dirty="0"/>
              <a:t> weight) throws </a:t>
            </a:r>
            <a:r>
              <a:rPr lang="en-US" dirty="0" err="1"/>
              <a:t>InvalidProductException</a:t>
            </a:r>
            <a:r>
              <a:rPr lang="en-US" dirty="0"/>
              <a:t> {</a:t>
            </a:r>
          </a:p>
          <a:p>
            <a:r>
              <a:rPr lang="en-US" dirty="0"/>
              <a:t>    if (weight &lt; 50) {</a:t>
            </a:r>
          </a:p>
          <a:p>
            <a:r>
              <a:rPr lang="en-US" dirty="0"/>
              <a:t>      //raises exception is weight is less than 50</a:t>
            </a:r>
          </a:p>
          <a:p>
            <a:r>
              <a:rPr lang="en-US" dirty="0"/>
              <a:t>      throw new </a:t>
            </a:r>
            <a:r>
              <a:rPr lang="en-US" dirty="0" err="1"/>
              <a:t>InvalidProductException</a:t>
            </a:r>
            <a:r>
              <a:rPr lang="en-US" dirty="0"/>
              <a:t>("Product Invalid");</a:t>
            </a:r>
          </a:p>
          <a:p>
            <a:r>
              <a:rPr lang="en-US" dirty="0"/>
              <a:t>    }</a:t>
            </a:r>
          </a:p>
          <a:p>
            <a:r>
              <a:rPr lang="en-US" dirty="0"/>
              <a:t>  }</a:t>
            </a:r>
          </a:p>
          <a:p>
            <a:r>
              <a:rPr lang="en-US" dirty="0" smtClean="0"/>
              <a:t>  </a:t>
            </a:r>
            <a:r>
              <a:rPr lang="en-US" dirty="0"/>
              <a:t>public static void main(String </a:t>
            </a:r>
            <a:r>
              <a:rPr lang="en-US" dirty="0" err="1"/>
              <a:t>args</a:t>
            </a:r>
            <a:r>
              <a:rPr lang="en-US" dirty="0"/>
              <a:t>[]) {</a:t>
            </a:r>
          </a:p>
          <a:p>
            <a:r>
              <a:rPr lang="en-US" dirty="0"/>
              <a:t>    CustomExample1 </a:t>
            </a:r>
            <a:r>
              <a:rPr lang="en-US" dirty="0" err="1"/>
              <a:t>obj</a:t>
            </a:r>
            <a:r>
              <a:rPr lang="en-US" dirty="0"/>
              <a:t> = new CustomExample1();</a:t>
            </a:r>
          </a:p>
          <a:p>
            <a:r>
              <a:rPr lang="en-US" dirty="0"/>
              <a:t>    try {</a:t>
            </a:r>
          </a:p>
          <a:p>
            <a:r>
              <a:rPr lang="en-US" dirty="0"/>
              <a:t>      </a:t>
            </a:r>
            <a:r>
              <a:rPr lang="en-US" dirty="0" err="1"/>
              <a:t>obj.productCheck</a:t>
            </a:r>
            <a:r>
              <a:rPr lang="en-US" dirty="0"/>
              <a:t>(35);</a:t>
            </a:r>
          </a:p>
          <a:p>
            <a:r>
              <a:rPr lang="en-US" dirty="0"/>
              <a:t>    } catch (</a:t>
            </a:r>
            <a:r>
              <a:rPr lang="en-US" dirty="0" err="1"/>
              <a:t>InvalidProductException</a:t>
            </a:r>
            <a:r>
              <a:rPr lang="en-US" dirty="0"/>
              <a:t> ex) {</a:t>
            </a:r>
          </a:p>
          <a:p>
            <a:r>
              <a:rPr lang="en-US" dirty="0"/>
              <a:t>      </a:t>
            </a:r>
            <a:r>
              <a:rPr lang="en-US" dirty="0" err="1"/>
              <a:t>System.out.println</a:t>
            </a:r>
            <a:r>
              <a:rPr lang="en-US" dirty="0"/>
              <a:t>("Caught the exception");</a:t>
            </a:r>
          </a:p>
          <a:p>
            <a:r>
              <a:rPr lang="en-US" dirty="0"/>
              <a:t>      </a:t>
            </a:r>
            <a:r>
              <a:rPr lang="en-US" dirty="0" err="1"/>
              <a:t>System.out.println</a:t>
            </a:r>
            <a:r>
              <a:rPr lang="en-US" dirty="0"/>
              <a:t>(</a:t>
            </a:r>
            <a:r>
              <a:rPr lang="en-US" dirty="0" err="1"/>
              <a:t>ex.getMessage</a:t>
            </a:r>
            <a:r>
              <a:rPr lang="en-US" dirty="0"/>
              <a:t>());</a:t>
            </a:r>
          </a:p>
          <a:p>
            <a:r>
              <a:rPr lang="en-US" dirty="0"/>
              <a:t>    </a:t>
            </a:r>
            <a:r>
              <a:rPr lang="en-US" dirty="0" smtClean="0"/>
              <a:t>}  }}</a:t>
            </a:r>
            <a:endParaRPr lang="en-US" dirty="0"/>
          </a:p>
        </p:txBody>
      </p:sp>
      <p:sp>
        <p:nvSpPr>
          <p:cNvPr id="3" name="Rectangle 2"/>
          <p:cNvSpPr/>
          <p:nvPr/>
        </p:nvSpPr>
        <p:spPr>
          <a:xfrm>
            <a:off x="1367663" y="0"/>
            <a:ext cx="9134081" cy="646331"/>
          </a:xfrm>
          <a:prstGeom prst="rect">
            <a:avLst/>
          </a:prstGeom>
        </p:spPr>
        <p:txBody>
          <a:bodyPr wrap="square">
            <a:spAutoFit/>
          </a:bodyPr>
          <a:lstStyle/>
          <a:p>
            <a:r>
              <a:rPr lang="en-US" dirty="0"/>
              <a:t>Example: In case a user wants to set Age limit we can use custom exceptions and give the required comment as an output.</a:t>
            </a:r>
          </a:p>
        </p:txBody>
      </p:sp>
    </p:spTree>
    <p:extLst>
      <p:ext uri="{BB962C8B-B14F-4D97-AF65-F5344CB8AC3E}">
        <p14:creationId xmlns:p14="http://schemas.microsoft.com/office/powerpoint/2010/main" val="2386374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898625" y="671968"/>
            <a:ext cx="938077" cy="369332"/>
          </a:xfrm>
          <a:prstGeom prst="rect">
            <a:avLst/>
          </a:prstGeom>
        </p:spPr>
        <p:txBody>
          <a:bodyPr wrap="none">
            <a:spAutoFit/>
          </a:bodyPr>
          <a:lstStyle/>
          <a:p>
            <a:r>
              <a:rPr lang="en-US" dirty="0"/>
              <a:t>Output:</a:t>
            </a:r>
          </a:p>
        </p:txBody>
      </p:sp>
      <p:sp>
        <p:nvSpPr>
          <p:cNvPr id="3" name="Rectangle 2"/>
          <p:cNvSpPr/>
          <p:nvPr/>
        </p:nvSpPr>
        <p:spPr>
          <a:xfrm>
            <a:off x="898625" y="1041300"/>
            <a:ext cx="6096000" cy="646331"/>
          </a:xfrm>
          <a:prstGeom prst="rect">
            <a:avLst/>
          </a:prstGeom>
        </p:spPr>
        <p:txBody>
          <a:bodyPr>
            <a:spAutoFit/>
          </a:bodyPr>
          <a:lstStyle/>
          <a:p>
            <a:r>
              <a:rPr lang="en-US" dirty="0"/>
              <a:t>Caught the exception</a:t>
            </a:r>
          </a:p>
          <a:p>
            <a:r>
              <a:rPr lang="en-US" dirty="0"/>
              <a:t>Product Invalid</a:t>
            </a:r>
          </a:p>
        </p:txBody>
      </p:sp>
      <p:sp>
        <p:nvSpPr>
          <p:cNvPr id="5" name="Rectangle 4"/>
          <p:cNvSpPr/>
          <p:nvPr/>
        </p:nvSpPr>
        <p:spPr>
          <a:xfrm>
            <a:off x="898625" y="1872297"/>
            <a:ext cx="10656066" cy="1200329"/>
          </a:xfrm>
          <a:prstGeom prst="rect">
            <a:avLst/>
          </a:prstGeom>
        </p:spPr>
        <p:txBody>
          <a:bodyPr wrap="square">
            <a:spAutoFit/>
          </a:bodyPr>
          <a:lstStyle/>
          <a:p>
            <a:r>
              <a:rPr lang="en-US" dirty="0">
                <a:latin typeface="Cambria" panose="02040503050406030204" pitchFamily="18" charset="0"/>
                <a:ea typeface="Cambria" panose="02040503050406030204" pitchFamily="18" charset="0"/>
              </a:rPr>
              <a:t>As we can see above, </a:t>
            </a:r>
            <a:r>
              <a:rPr lang="en-US" dirty="0" err="1">
                <a:latin typeface="Cambria" panose="02040503050406030204" pitchFamily="18" charset="0"/>
                <a:ea typeface="Cambria" panose="02040503050406030204" pitchFamily="18" charset="0"/>
              </a:rPr>
              <a:t>InvalidProductException</a:t>
            </a:r>
            <a:r>
              <a:rPr lang="en-US" dirty="0">
                <a:latin typeface="Cambria" panose="02040503050406030204" pitchFamily="18" charset="0"/>
                <a:ea typeface="Cambria" panose="02040503050406030204" pitchFamily="18" charset="0"/>
              </a:rPr>
              <a:t> is the customized exceptions created by extending the exception class.</a:t>
            </a:r>
          </a:p>
          <a:p>
            <a:r>
              <a:rPr lang="en-US" dirty="0">
                <a:latin typeface="Cambria" panose="02040503050406030204" pitchFamily="18" charset="0"/>
                <a:ea typeface="Cambria" panose="02040503050406030204" pitchFamily="18" charset="0"/>
              </a:rPr>
              <a:t>And this exception is used in Check method signature using the throws keyword. When an argument passed to the method is less than 50, an exception is raised, and the catch block gets executed. </a:t>
            </a:r>
            <a:endParaRPr lang="en-US"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5065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3" name="Rectangle 2"/>
          <p:cNvSpPr/>
          <p:nvPr/>
        </p:nvSpPr>
        <p:spPr>
          <a:xfrm>
            <a:off x="1516660" y="243651"/>
            <a:ext cx="5137817" cy="461665"/>
          </a:xfrm>
          <a:prstGeom prst="rect">
            <a:avLst/>
          </a:prstGeom>
        </p:spPr>
        <p:txBody>
          <a:bodyPr wrap="none">
            <a:spAutoFit/>
          </a:bodyPr>
          <a:lstStyle/>
          <a:p>
            <a:r>
              <a:rPr lang="en-US" sz="2400" dirty="0">
                <a:latin typeface="Cambria" panose="02040503050406030204" pitchFamily="18" charset="0"/>
                <a:ea typeface="Cambria" panose="02040503050406030204" pitchFamily="18" charset="0"/>
              </a:rPr>
              <a:t>Common Scenarios of Java Exceptions</a:t>
            </a:r>
          </a:p>
        </p:txBody>
      </p:sp>
      <p:sp>
        <p:nvSpPr>
          <p:cNvPr id="5" name="Rectangle 4"/>
          <p:cNvSpPr/>
          <p:nvPr/>
        </p:nvSpPr>
        <p:spPr>
          <a:xfrm>
            <a:off x="304799" y="856634"/>
            <a:ext cx="11346873" cy="923330"/>
          </a:xfrm>
          <a:prstGeom prst="rect">
            <a:avLst/>
          </a:prstGeom>
        </p:spPr>
        <p:txBody>
          <a:bodyPr wrap="square">
            <a:spAutoFit/>
          </a:bodyPr>
          <a:lstStyle/>
          <a:p>
            <a:r>
              <a:rPr lang="en-US" b="1" dirty="0">
                <a:latin typeface="Cambria" panose="02040503050406030204" pitchFamily="18" charset="0"/>
                <a:ea typeface="Cambria" panose="02040503050406030204" pitchFamily="18" charset="0"/>
              </a:rPr>
              <a:t>1. </a:t>
            </a:r>
            <a:r>
              <a:rPr lang="en-US" b="1" dirty="0" err="1">
                <a:latin typeface="Cambria" panose="02040503050406030204" pitchFamily="18" charset="0"/>
                <a:ea typeface="Cambria" panose="02040503050406030204" pitchFamily="18" charset="0"/>
              </a:rPr>
              <a:t>ArithmeticException</a:t>
            </a:r>
            <a:endParaRPr lang="en-US" b="1"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Arithmetic exceptions is raised by JVM when we try to perform any arithmetic operation which is not possible in mathematics. One of the most common arithmetic exception that occurs is when we divide any number with zero.</a:t>
            </a:r>
            <a:endParaRPr lang="en-US" b="0" i="0" dirty="0">
              <a:effectLst/>
              <a:latin typeface="Cambria" panose="02040503050406030204" pitchFamily="18" charset="0"/>
              <a:ea typeface="Cambria" panose="02040503050406030204" pitchFamily="18" charset="0"/>
            </a:endParaRPr>
          </a:p>
        </p:txBody>
      </p:sp>
      <p:sp>
        <p:nvSpPr>
          <p:cNvPr id="7" name="Rectangle 6"/>
          <p:cNvSpPr/>
          <p:nvPr/>
        </p:nvSpPr>
        <p:spPr>
          <a:xfrm>
            <a:off x="304799" y="1859011"/>
            <a:ext cx="6096000" cy="923330"/>
          </a:xfrm>
          <a:prstGeom prst="rect">
            <a:avLst/>
          </a:prstGeom>
        </p:spPr>
        <p:txBody>
          <a:bodyPr>
            <a:spAutoFit/>
          </a:bodyPr>
          <a:lstStyle/>
          <a:p>
            <a:r>
              <a:rPr lang="en-US" dirty="0" err="1"/>
              <a:t>int</a:t>
            </a:r>
            <a:r>
              <a:rPr lang="en-US" dirty="0"/>
              <a:t> div = 100/0;</a:t>
            </a:r>
          </a:p>
          <a:p>
            <a:r>
              <a:rPr lang="en-US" dirty="0"/>
              <a:t>**Exception Raised:**</a:t>
            </a:r>
          </a:p>
          <a:p>
            <a:r>
              <a:rPr lang="en-US" dirty="0" err="1"/>
              <a:t>java.lang.ArithmeticException</a:t>
            </a:r>
            <a:r>
              <a:rPr lang="en-US" dirty="0"/>
              <a:t>: / by zero</a:t>
            </a:r>
          </a:p>
        </p:txBody>
      </p:sp>
      <p:sp>
        <p:nvSpPr>
          <p:cNvPr id="8" name="Rectangle 7"/>
          <p:cNvSpPr/>
          <p:nvPr/>
        </p:nvSpPr>
        <p:spPr>
          <a:xfrm>
            <a:off x="304798" y="2967007"/>
            <a:ext cx="11346873" cy="1200329"/>
          </a:xfrm>
          <a:prstGeom prst="rect">
            <a:avLst/>
          </a:prstGeom>
        </p:spPr>
        <p:txBody>
          <a:bodyPr wrap="square">
            <a:spAutoFit/>
          </a:bodyPr>
          <a:lstStyle/>
          <a:p>
            <a:pPr algn="just"/>
            <a:r>
              <a:rPr lang="en-US" b="1" dirty="0">
                <a:latin typeface="__Source_Sans_Pro_fa6df0"/>
              </a:rPr>
              <a:t>2. </a:t>
            </a:r>
            <a:r>
              <a:rPr lang="en-US" b="1" dirty="0" err="1">
                <a:latin typeface="__Source_Sans_Pro_fa6df0"/>
              </a:rPr>
              <a:t>NullPointerException</a:t>
            </a:r>
            <a:endParaRPr lang="en-US" b="1" dirty="0">
              <a:latin typeface="__Source_Sans_Pro_fa6df0"/>
            </a:endParaRPr>
          </a:p>
          <a:p>
            <a:pPr algn="just"/>
            <a:r>
              <a:rPr lang="en-US" dirty="0" err="1">
                <a:latin typeface="__Source_Sans_Pro_fa6df0"/>
              </a:rPr>
              <a:t>NullPointerException</a:t>
            </a:r>
            <a:r>
              <a:rPr lang="en-US" dirty="0">
                <a:latin typeface="__Source_Sans_Pro_fa6df0"/>
              </a:rPr>
              <a:t> occurs when a user tries to access variable that stores null values. For example, if a variable stores null value and the user tries to perform any operation on that variable throws </a:t>
            </a:r>
            <a:r>
              <a:rPr lang="en-US" dirty="0" err="1">
                <a:latin typeface="__Source_Sans_Pro_fa6df0"/>
              </a:rPr>
              <a:t>NullPointerException</a:t>
            </a:r>
            <a:r>
              <a:rPr lang="en-US" dirty="0">
                <a:latin typeface="__Source_Sans_Pro_fa6df0"/>
              </a:rPr>
              <a:t>.</a:t>
            </a:r>
            <a:endParaRPr lang="en-US" b="0" i="0" dirty="0">
              <a:effectLst/>
              <a:latin typeface="__Source_Sans_Pro_fa6df0"/>
            </a:endParaRPr>
          </a:p>
        </p:txBody>
      </p:sp>
      <p:sp>
        <p:nvSpPr>
          <p:cNvPr id="9" name="Rectangle 8"/>
          <p:cNvSpPr/>
          <p:nvPr/>
        </p:nvSpPr>
        <p:spPr>
          <a:xfrm>
            <a:off x="304799" y="4167336"/>
            <a:ext cx="6096000" cy="1477328"/>
          </a:xfrm>
          <a:prstGeom prst="rect">
            <a:avLst/>
          </a:prstGeom>
        </p:spPr>
        <p:txBody>
          <a:bodyPr>
            <a:spAutoFit/>
          </a:bodyPr>
          <a:lstStyle/>
          <a:p>
            <a:r>
              <a:rPr lang="en-US" dirty="0"/>
              <a:t>String s = null;</a:t>
            </a:r>
          </a:p>
          <a:p>
            <a:r>
              <a:rPr lang="en-US" dirty="0" err="1"/>
              <a:t>System.out.println</a:t>
            </a:r>
            <a:r>
              <a:rPr lang="en-US" dirty="0"/>
              <a:t>(</a:t>
            </a:r>
            <a:r>
              <a:rPr lang="en-US" dirty="0" err="1"/>
              <a:t>s.length</a:t>
            </a:r>
            <a:r>
              <a:rPr lang="en-US" dirty="0"/>
              <a:t>());</a:t>
            </a:r>
          </a:p>
          <a:p>
            <a:r>
              <a:rPr lang="en-US" dirty="0"/>
              <a:t>**Exception Raised:**</a:t>
            </a:r>
          </a:p>
          <a:p>
            <a:r>
              <a:rPr lang="en-US" dirty="0" err="1"/>
              <a:t>java.lang.NullPointerException</a:t>
            </a:r>
            <a:r>
              <a:rPr lang="en-US" dirty="0"/>
              <a:t>: Cannot invoke "</a:t>
            </a:r>
            <a:r>
              <a:rPr lang="en-US" dirty="0" err="1"/>
              <a:t>String.length</a:t>
            </a:r>
            <a:r>
              <a:rPr lang="en-US" dirty="0"/>
              <a:t>()" because "local1" is null</a:t>
            </a:r>
          </a:p>
        </p:txBody>
      </p:sp>
    </p:spTree>
    <p:extLst>
      <p:ext uri="{BB962C8B-B14F-4D97-AF65-F5344CB8AC3E}">
        <p14:creationId xmlns:p14="http://schemas.microsoft.com/office/powerpoint/2010/main" val="2342363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534444" y="856634"/>
            <a:ext cx="3198311" cy="369332"/>
          </a:xfrm>
          <a:prstGeom prst="rect">
            <a:avLst/>
          </a:prstGeom>
        </p:spPr>
        <p:txBody>
          <a:bodyPr wrap="none">
            <a:spAutoFit/>
          </a:bodyPr>
          <a:lstStyle/>
          <a:p>
            <a:r>
              <a:rPr lang="en-US" b="1" dirty="0">
                <a:latin typeface="__Source_Sans_Pro_fa6df0"/>
              </a:rPr>
              <a:t>3. </a:t>
            </a:r>
            <a:r>
              <a:rPr lang="en-US" b="1" dirty="0" err="1">
                <a:latin typeface="__Source_Sans_Pro_fa6df0"/>
              </a:rPr>
              <a:t>NumberFormatException</a:t>
            </a:r>
            <a:endParaRPr lang="en-US" b="1" i="0" dirty="0">
              <a:effectLst/>
              <a:latin typeface="__Source_Sans_Pro_fa6df0"/>
            </a:endParaRPr>
          </a:p>
        </p:txBody>
      </p:sp>
      <p:sp>
        <p:nvSpPr>
          <p:cNvPr id="3" name="Rectangle 2"/>
          <p:cNvSpPr/>
          <p:nvPr/>
        </p:nvSpPr>
        <p:spPr>
          <a:xfrm>
            <a:off x="534443" y="1258848"/>
            <a:ext cx="11172647" cy="2308324"/>
          </a:xfrm>
          <a:prstGeom prst="rect">
            <a:avLst/>
          </a:prstGeom>
        </p:spPr>
        <p:txBody>
          <a:bodyPr wrap="square">
            <a:spAutoFit/>
          </a:bodyPr>
          <a:lstStyle/>
          <a:p>
            <a:r>
              <a:rPr lang="en-US" dirty="0">
                <a:latin typeface="Cambria" panose="02040503050406030204" pitchFamily="18" charset="0"/>
                <a:ea typeface="Cambria" panose="02040503050406030204" pitchFamily="18" charset="0"/>
              </a:rPr>
              <a:t>In java, variables have data types and certain operations are compatible with specific data types. Some functions are to be performed on numeric values, but if a variable with an incompatible data type like string is given as an input, it results in </a:t>
            </a:r>
            <a:r>
              <a:rPr lang="en-US" dirty="0" err="1">
                <a:latin typeface="Cambria" panose="02040503050406030204" pitchFamily="18" charset="0"/>
                <a:ea typeface="Cambria" panose="02040503050406030204" pitchFamily="18" charset="0"/>
              </a:rPr>
              <a:t>NumberFormatException</a:t>
            </a:r>
            <a:r>
              <a:rPr lang="en-US" dirty="0">
                <a:latin typeface="Cambria" panose="02040503050406030204" pitchFamily="18" charset="0"/>
                <a:ea typeface="Cambria" panose="02040503050406030204" pitchFamily="18" charset="0"/>
              </a:rPr>
              <a:t>.</a:t>
            </a:r>
          </a:p>
          <a:p>
            <a:r>
              <a:rPr lang="en-US" b="1" dirty="0">
                <a:latin typeface="Cambria" panose="02040503050406030204" pitchFamily="18" charset="0"/>
                <a:ea typeface="Cambria" panose="02040503050406030204" pitchFamily="18" charset="0"/>
              </a:rPr>
              <a:t>For example,</a:t>
            </a:r>
            <a:r>
              <a:rPr lang="en-US" dirty="0">
                <a:latin typeface="Cambria" panose="02040503050406030204" pitchFamily="18" charset="0"/>
                <a:ea typeface="Cambria" panose="02040503050406030204" pitchFamily="18" charset="0"/>
              </a:rPr>
              <a:t> trying to convert string into digit</a:t>
            </a:r>
            <a:r>
              <a:rPr lang="en-US" dirty="0" smtClean="0">
                <a:latin typeface="Cambria" panose="02040503050406030204" pitchFamily="18" charset="0"/>
                <a:ea typeface="Cambria" panose="02040503050406030204" pitchFamily="18" charset="0"/>
              </a:rPr>
              <a:t>.</a:t>
            </a:r>
          </a:p>
          <a:p>
            <a:r>
              <a:rPr lang="en-US" dirty="0" smtClean="0">
                <a:latin typeface="Cambria" panose="02040503050406030204" pitchFamily="18" charset="0"/>
                <a:ea typeface="Cambria" panose="02040503050406030204" pitchFamily="18" charset="0"/>
              </a:rPr>
              <a:t>String </a:t>
            </a:r>
            <a:r>
              <a:rPr lang="en-US" dirty="0">
                <a:latin typeface="Cambria" panose="02040503050406030204" pitchFamily="18" charset="0"/>
                <a:ea typeface="Cambria" panose="02040503050406030204" pitchFamily="18" charset="0"/>
              </a:rPr>
              <a:t>s = "Java";</a:t>
            </a:r>
          </a:p>
          <a:p>
            <a:r>
              <a:rPr lang="en-US" dirty="0" err="1">
                <a:latin typeface="Cambria" panose="02040503050406030204" pitchFamily="18" charset="0"/>
                <a:ea typeface="Cambria" panose="02040503050406030204" pitchFamily="18" charset="0"/>
              </a:rPr>
              <a:t>int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 </a:t>
            </a:r>
            <a:r>
              <a:rPr lang="en-US" dirty="0" err="1">
                <a:latin typeface="Cambria" panose="02040503050406030204" pitchFamily="18" charset="0"/>
                <a:ea typeface="Cambria" panose="02040503050406030204" pitchFamily="18" charset="0"/>
              </a:rPr>
              <a:t>Integer.parseInt</a:t>
            </a:r>
            <a:r>
              <a:rPr lang="en-US" dirty="0">
                <a:latin typeface="Cambria" panose="02040503050406030204" pitchFamily="18" charset="0"/>
                <a:ea typeface="Cambria" panose="02040503050406030204" pitchFamily="18" charset="0"/>
              </a:rPr>
              <a:t>(s);</a:t>
            </a:r>
          </a:p>
          <a:p>
            <a:r>
              <a:rPr lang="en-US" dirty="0">
                <a:latin typeface="Cambria" panose="02040503050406030204" pitchFamily="18" charset="0"/>
                <a:ea typeface="Cambria" panose="02040503050406030204" pitchFamily="18" charset="0"/>
              </a:rPr>
              <a:t>**Exception Raised:**</a:t>
            </a:r>
          </a:p>
          <a:p>
            <a:r>
              <a:rPr lang="en-US" dirty="0" err="1">
                <a:latin typeface="Cambria" panose="02040503050406030204" pitchFamily="18" charset="0"/>
                <a:ea typeface="Cambria" panose="02040503050406030204" pitchFamily="18" charset="0"/>
              </a:rPr>
              <a:t>java.lang.NumberFormatException</a:t>
            </a:r>
            <a:r>
              <a:rPr lang="en-US" dirty="0">
                <a:latin typeface="Cambria" panose="02040503050406030204" pitchFamily="18" charset="0"/>
                <a:ea typeface="Cambria" panose="02040503050406030204" pitchFamily="18" charset="0"/>
              </a:rPr>
              <a:t>: For input string: "Java</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
        <p:nvSpPr>
          <p:cNvPr id="5" name="Rectangle 4"/>
          <p:cNvSpPr/>
          <p:nvPr/>
        </p:nvSpPr>
        <p:spPr>
          <a:xfrm>
            <a:off x="534442" y="3600054"/>
            <a:ext cx="11172647" cy="923330"/>
          </a:xfrm>
          <a:prstGeom prst="rect">
            <a:avLst/>
          </a:prstGeom>
        </p:spPr>
        <p:txBody>
          <a:bodyPr wrap="square">
            <a:spAutoFit/>
          </a:bodyPr>
          <a:lstStyle/>
          <a:p>
            <a:r>
              <a:rPr lang="en-US" b="1" dirty="0">
                <a:latin typeface="Cambria" panose="02040503050406030204" pitchFamily="18" charset="0"/>
                <a:ea typeface="Cambria" panose="02040503050406030204" pitchFamily="18" charset="0"/>
              </a:rPr>
              <a:t>4. </a:t>
            </a:r>
            <a:r>
              <a:rPr lang="en-US" b="1" dirty="0" err="1">
                <a:latin typeface="Cambria" panose="02040503050406030204" pitchFamily="18" charset="0"/>
                <a:ea typeface="Cambria" panose="02040503050406030204" pitchFamily="18" charset="0"/>
              </a:rPr>
              <a:t>ArrayIndexOutOfBoundsException</a:t>
            </a:r>
            <a:endParaRPr lang="en-US" b="1"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While accessing an array if we access an element that is present in an array it will execute properly without throwing any exceptions, but accessing an index that is not present throws </a:t>
            </a:r>
            <a:r>
              <a:rPr lang="en-US" dirty="0" err="1">
                <a:latin typeface="Cambria" panose="02040503050406030204" pitchFamily="18" charset="0"/>
                <a:ea typeface="Cambria" panose="02040503050406030204" pitchFamily="18" charset="0"/>
              </a:rPr>
              <a:t>ArrayIndexOutOfBoundsException</a:t>
            </a:r>
            <a:r>
              <a:rPr lang="en-US" dirty="0">
                <a:latin typeface="Cambria" panose="02040503050406030204" pitchFamily="18" charset="0"/>
                <a:ea typeface="Cambria" panose="02040503050406030204" pitchFamily="18" charset="0"/>
              </a:rPr>
              <a:t>.</a:t>
            </a:r>
            <a:endParaRPr lang="en-US" b="0" i="0" dirty="0">
              <a:effectLst/>
              <a:latin typeface="Cambria" panose="02040503050406030204" pitchFamily="18" charset="0"/>
              <a:ea typeface="Cambria" panose="02040503050406030204" pitchFamily="18" charset="0"/>
            </a:endParaRPr>
          </a:p>
        </p:txBody>
      </p:sp>
      <p:sp>
        <p:nvSpPr>
          <p:cNvPr id="7" name="Rectangle 6"/>
          <p:cNvSpPr/>
          <p:nvPr/>
        </p:nvSpPr>
        <p:spPr>
          <a:xfrm>
            <a:off x="534442" y="4523384"/>
            <a:ext cx="6096000" cy="2031325"/>
          </a:xfrm>
          <a:prstGeom prst="rect">
            <a:avLst/>
          </a:prstGeom>
        </p:spPr>
        <p:txBody>
          <a:bodyPr>
            <a:spAutoFit/>
          </a:bodyPr>
          <a:lstStyle/>
          <a:p>
            <a:r>
              <a:rPr lang="en-US" dirty="0" err="1"/>
              <a:t>int</a:t>
            </a:r>
            <a:r>
              <a:rPr lang="en-US" dirty="0"/>
              <a:t> </a:t>
            </a:r>
            <a:r>
              <a:rPr lang="en-US" dirty="0" err="1"/>
              <a:t>arr</a:t>
            </a:r>
            <a:r>
              <a:rPr lang="en-US" dirty="0"/>
              <a:t>[] = new </a:t>
            </a:r>
            <a:r>
              <a:rPr lang="en-US" dirty="0" err="1"/>
              <a:t>int</a:t>
            </a:r>
            <a:r>
              <a:rPr lang="en-US" dirty="0"/>
              <a:t>[3];</a:t>
            </a:r>
          </a:p>
          <a:p>
            <a:r>
              <a:rPr lang="en-US" dirty="0" err="1"/>
              <a:t>System.out.println</a:t>
            </a:r>
            <a:r>
              <a:rPr lang="en-US" dirty="0"/>
              <a:t>(</a:t>
            </a:r>
            <a:r>
              <a:rPr lang="en-US" dirty="0" err="1"/>
              <a:t>arr</a:t>
            </a:r>
            <a:r>
              <a:rPr lang="en-US" dirty="0"/>
              <a:t>[3]); </a:t>
            </a:r>
          </a:p>
          <a:p>
            <a:r>
              <a:rPr lang="en-US" dirty="0"/>
              <a:t>*//Maximum index we can access is 2 as indexing in array starts from 0.*</a:t>
            </a:r>
          </a:p>
          <a:p>
            <a:r>
              <a:rPr lang="en-US" dirty="0"/>
              <a:t>**Exception Raised:**</a:t>
            </a:r>
          </a:p>
          <a:p>
            <a:r>
              <a:rPr lang="en-US" dirty="0" err="1"/>
              <a:t>java.lang.ArrayIndexOutOfBoundsException</a:t>
            </a:r>
            <a:r>
              <a:rPr lang="en-US" dirty="0"/>
              <a:t>: Index 3 out of bounds for length 3</a:t>
            </a:r>
          </a:p>
        </p:txBody>
      </p:sp>
    </p:spTree>
    <p:extLst>
      <p:ext uri="{BB962C8B-B14F-4D97-AF65-F5344CB8AC3E}">
        <p14:creationId xmlns:p14="http://schemas.microsoft.com/office/powerpoint/2010/main" val="3171556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249382" y="856634"/>
            <a:ext cx="11748654" cy="923330"/>
          </a:xfrm>
          <a:prstGeom prst="rect">
            <a:avLst/>
          </a:prstGeom>
        </p:spPr>
        <p:txBody>
          <a:bodyPr wrap="square">
            <a:spAutoFit/>
          </a:bodyPr>
          <a:lstStyle/>
          <a:p>
            <a:r>
              <a:rPr lang="en-US" dirty="0"/>
              <a:t>5. </a:t>
            </a:r>
            <a:r>
              <a:rPr lang="en-US" dirty="0" err="1"/>
              <a:t>StringIndexOutOfBoundsException</a:t>
            </a:r>
            <a:endParaRPr lang="en-US" dirty="0"/>
          </a:p>
          <a:p>
            <a:r>
              <a:rPr lang="en-US" dirty="0"/>
              <a:t>It is the same as </a:t>
            </a:r>
            <a:r>
              <a:rPr lang="en-US" dirty="0" err="1"/>
              <a:t>ArrayIndexOutOfBoundsException</a:t>
            </a:r>
            <a:r>
              <a:rPr lang="en-US" dirty="0"/>
              <a:t> but it is for strings instead of arrays. Here if the length of a string is less than what we are trying to access then we get </a:t>
            </a:r>
            <a:r>
              <a:rPr lang="en-US" dirty="0" err="1"/>
              <a:t>StringIndexOutOfBoundsException</a:t>
            </a:r>
            <a:r>
              <a:rPr lang="en-US" dirty="0"/>
              <a:t>.</a:t>
            </a:r>
          </a:p>
        </p:txBody>
      </p:sp>
      <p:sp>
        <p:nvSpPr>
          <p:cNvPr id="3" name="Rectangle 2"/>
          <p:cNvSpPr/>
          <p:nvPr/>
        </p:nvSpPr>
        <p:spPr>
          <a:xfrm>
            <a:off x="249382" y="1779964"/>
            <a:ext cx="6096000" cy="2308324"/>
          </a:xfrm>
          <a:prstGeom prst="rect">
            <a:avLst/>
          </a:prstGeom>
        </p:spPr>
        <p:txBody>
          <a:bodyPr>
            <a:spAutoFit/>
          </a:bodyPr>
          <a:lstStyle/>
          <a:p>
            <a:r>
              <a:rPr lang="en-US" dirty="0"/>
              <a:t>String s1 = "I am learning Java.";</a:t>
            </a:r>
          </a:p>
          <a:p>
            <a:r>
              <a:rPr lang="en-US" dirty="0" err="1"/>
              <a:t>System.out.println</a:t>
            </a:r>
            <a:r>
              <a:rPr lang="en-US" dirty="0"/>
              <a:t>("String length is:" + s1.length());</a:t>
            </a:r>
          </a:p>
          <a:p>
            <a:r>
              <a:rPr lang="en-US" dirty="0" err="1"/>
              <a:t>System.out.println</a:t>
            </a:r>
            <a:r>
              <a:rPr lang="en-US" dirty="0"/>
              <a:t>("Length of substring is:" + s1.substring(32));</a:t>
            </a:r>
          </a:p>
          <a:p>
            <a:r>
              <a:rPr lang="en-US" dirty="0"/>
              <a:t>**Exception Raised:**</a:t>
            </a:r>
          </a:p>
          <a:p>
            <a:r>
              <a:rPr lang="en-US" dirty="0"/>
              <a:t>String length is:19</a:t>
            </a:r>
          </a:p>
          <a:p>
            <a:r>
              <a:rPr lang="en-US" dirty="0" err="1"/>
              <a:t>java.lang.StringIndexOutOfBoundsException</a:t>
            </a:r>
            <a:r>
              <a:rPr lang="en-US" dirty="0"/>
              <a:t>: begin 32, end 19, length 19</a:t>
            </a:r>
          </a:p>
        </p:txBody>
      </p:sp>
    </p:spTree>
    <p:extLst>
      <p:ext uri="{BB962C8B-B14F-4D97-AF65-F5344CB8AC3E}">
        <p14:creationId xmlns:p14="http://schemas.microsoft.com/office/powerpoint/2010/main" val="2931234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408709" y="856634"/>
            <a:ext cx="11374582" cy="3364960"/>
          </a:xfrm>
          <a:prstGeom prst="rect">
            <a:avLst/>
          </a:prstGeom>
        </p:spPr>
        <p:txBody>
          <a:bodyPr wrap="square">
            <a:spAutoFit/>
          </a:bodyPr>
          <a:lstStyle/>
          <a:p>
            <a:pPr algn="just">
              <a:lnSpc>
                <a:spcPct val="150000"/>
              </a:lnSpc>
            </a:pPr>
            <a:r>
              <a:rPr lang="en-US" b="1" dirty="0">
                <a:latin typeface="Cambria" panose="02040503050406030204" pitchFamily="18" charset="0"/>
                <a:ea typeface="Cambria" panose="02040503050406030204" pitchFamily="18" charset="0"/>
              </a:rPr>
              <a:t>Advantages of Exception Handling in Java</a:t>
            </a:r>
          </a:p>
          <a:p>
            <a:pPr marL="285750" indent="-285750" algn="just">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Program execution continues if an exception is raised and handled, it does not terminate the code being executed abruptly.</a:t>
            </a:r>
          </a:p>
          <a:p>
            <a:pPr marL="285750" indent="-285750" algn="just">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With exception handling it is easy to identify errors that occurred while execution.</a:t>
            </a:r>
          </a:p>
          <a:p>
            <a:pPr marL="285750" indent="-285750" algn="just">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The exceptions thrown in a Java program are objects of a class. Since the </a:t>
            </a:r>
            <a:r>
              <a:rPr lang="en-US" dirty="0" err="1">
                <a:latin typeface="Cambria" panose="02040503050406030204" pitchFamily="18" charset="0"/>
                <a:ea typeface="Cambria" panose="02040503050406030204" pitchFamily="18" charset="0"/>
              </a:rPr>
              <a:t>Throwable</a:t>
            </a:r>
            <a:r>
              <a:rPr lang="en-US" dirty="0">
                <a:latin typeface="Cambria" panose="02040503050406030204" pitchFamily="18" charset="0"/>
                <a:ea typeface="Cambria" panose="02040503050406030204" pitchFamily="18" charset="0"/>
              </a:rPr>
              <a:t> class overrides the </a:t>
            </a:r>
            <a:r>
              <a:rPr lang="en-US" dirty="0" err="1">
                <a:latin typeface="Cambria" panose="02040503050406030204" pitchFamily="18" charset="0"/>
                <a:ea typeface="Cambria" panose="02040503050406030204" pitchFamily="18" charset="0"/>
              </a:rPr>
              <a:t>toString</a:t>
            </a:r>
            <a:r>
              <a:rPr lang="en-US" dirty="0">
                <a:latin typeface="Cambria" panose="02040503050406030204" pitchFamily="18" charset="0"/>
                <a:ea typeface="Cambria" panose="02040503050406030204" pitchFamily="18" charset="0"/>
              </a:rPr>
              <a:t>() method, you can obtain a description of an exception in the form of a string.</a:t>
            </a:r>
          </a:p>
          <a:p>
            <a:pPr marL="285750" indent="-285750" algn="just">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Java provides several super classes and subclasses that group exceptions based on their type it is easy to differentiate and group exceptions.</a:t>
            </a:r>
          </a:p>
        </p:txBody>
      </p:sp>
    </p:spTree>
    <p:extLst>
      <p:ext uri="{BB962C8B-B14F-4D97-AF65-F5344CB8AC3E}">
        <p14:creationId xmlns:p14="http://schemas.microsoft.com/office/powerpoint/2010/main" val="1024622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pic>
        <p:nvPicPr>
          <p:cNvPr id="4098" name="Picture 2" descr="Multithreading in Java. In this blog, we will learn the concept… | by  Vedant Gokhale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127" y="856635"/>
            <a:ext cx="9448799" cy="542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58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3584576" y="2641601"/>
            <a:ext cx="49895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4000">
              <a:solidFill>
                <a:schemeClr val="accent2"/>
              </a:solidFill>
              <a:latin typeface="Comic Sans MS" panose="030F0702030302020204" pitchFamily="66" charset="0"/>
            </a:endParaRPr>
          </a:p>
        </p:txBody>
      </p:sp>
      <p:graphicFrame>
        <p:nvGraphicFramePr>
          <p:cNvPr id="4" name="Table 3"/>
          <p:cNvGraphicFramePr>
            <a:graphicFrameLocks noGrp="1"/>
          </p:cNvGraphicFramePr>
          <p:nvPr>
            <p:extLst/>
          </p:nvPr>
        </p:nvGraphicFramePr>
        <p:xfrm>
          <a:off x="1274617" y="1288472"/>
          <a:ext cx="9573491" cy="4461163"/>
        </p:xfrm>
        <a:graphic>
          <a:graphicData uri="http://schemas.openxmlformats.org/drawingml/2006/table">
            <a:tbl>
              <a:tblPr firstRow="1" firstCol="1" bandRow="1"/>
              <a:tblGrid>
                <a:gridCol w="2241531">
                  <a:extLst>
                    <a:ext uri="{9D8B030D-6E8A-4147-A177-3AD203B41FA5}">
                      <a16:colId xmlns:a16="http://schemas.microsoft.com/office/drawing/2014/main" val="3051494295"/>
                    </a:ext>
                  </a:extLst>
                </a:gridCol>
                <a:gridCol w="7331960">
                  <a:extLst>
                    <a:ext uri="{9D8B030D-6E8A-4147-A177-3AD203B41FA5}">
                      <a16:colId xmlns:a16="http://schemas.microsoft.com/office/drawing/2014/main" val="727595804"/>
                    </a:ext>
                  </a:extLst>
                </a:gridCol>
              </a:tblGrid>
              <a:tr h="606997">
                <a:tc>
                  <a:txBody>
                    <a:bodyPr/>
                    <a:lstStyle/>
                    <a:p>
                      <a:pPr marL="0" marR="0" algn="ctr">
                        <a:lnSpc>
                          <a:spcPct val="107000"/>
                        </a:lnSpc>
                        <a:spcBef>
                          <a:spcPts val="0"/>
                        </a:spcBef>
                        <a:spcAft>
                          <a:spcPts val="600"/>
                        </a:spcAft>
                      </a:pPr>
                      <a:r>
                        <a:rPr lang="en-IN" sz="2000" b="1" dirty="0">
                          <a:effectLst/>
                          <a:latin typeface="Cambria" panose="02040503050406030204" pitchFamily="18" charset="0"/>
                          <a:ea typeface="Calibri" panose="020F0502020204030204" pitchFamily="34" charset="0"/>
                          <a:cs typeface="Calibri" panose="020F0502020204030204" pitchFamily="34" charset="0"/>
                        </a:rPr>
                        <a:t>Course </a:t>
                      </a:r>
                      <a:endParaRPr lang="en-US" sz="2000" dirty="0">
                        <a:effectLst/>
                        <a:latin typeface="Calibri" panose="020F0502020204030204" pitchFamily="34" charset="0"/>
                        <a:ea typeface="Calibri" panose="020F0502020204030204" pitchFamily="34"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600"/>
                        </a:spcAft>
                      </a:pPr>
                      <a:r>
                        <a:rPr lang="en-IN" sz="1600" b="1" dirty="0">
                          <a:effectLst/>
                          <a:latin typeface="Cambria" panose="02040503050406030204" pitchFamily="18" charset="0"/>
                          <a:ea typeface="Times New Roman" panose="02020603050405020304" pitchFamily="18" charset="0"/>
                          <a:cs typeface="Calibri" panose="020F0502020204030204" pitchFamily="34" charset="0"/>
                        </a:rPr>
                        <a:t>Course outcomes: - After completion of these courses students should be able to</a:t>
                      </a:r>
                      <a:endParaRPr lang="en-US" sz="1600" dirty="0">
                        <a:effectLst/>
                        <a:latin typeface="Calibri" panose="020F0502020204030204" pitchFamily="34" charset="0"/>
                        <a:ea typeface="Calibri" panose="020F0502020204030204" pitchFamily="34"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259126"/>
                  </a:ext>
                </a:extLst>
              </a:tr>
              <a:tr h="3854166">
                <a:tc>
                  <a:txBody>
                    <a:bodyPr/>
                    <a:lstStyle/>
                    <a:p>
                      <a:pPr marL="0" marR="0">
                        <a:lnSpc>
                          <a:spcPct val="107000"/>
                        </a:lnSpc>
                        <a:spcBef>
                          <a:spcPts val="0"/>
                        </a:spcBef>
                        <a:spcAft>
                          <a:spcPts val="600"/>
                        </a:spcAft>
                      </a:pPr>
                      <a:r>
                        <a:rPr lang="en-IN" sz="1600" dirty="0">
                          <a:effectLst/>
                          <a:latin typeface="Cambria" panose="02040503050406030204" pitchFamily="18" charset="0"/>
                          <a:ea typeface="Cambria" panose="02040503050406030204" pitchFamily="18" charset="0"/>
                          <a:cs typeface="Cambria" panose="02040503050406030204" pitchFamily="18" charset="0"/>
                        </a:rPr>
                        <a:t>13010200 Java Programming Language</a:t>
                      </a:r>
                      <a:endParaRPr lang="en-US" sz="1600" dirty="0">
                        <a:effectLst/>
                        <a:latin typeface="Cambria" panose="02040503050406030204" pitchFamily="18" charset="0"/>
                        <a:ea typeface="Cambria" panose="02040503050406030204" pitchFamily="18" charset="0"/>
                        <a:cs typeface="Mangal"/>
                      </a:endParaRPr>
                    </a:p>
                    <a:p>
                      <a:pPr marL="0" marR="0">
                        <a:lnSpc>
                          <a:spcPct val="107000"/>
                        </a:lnSpc>
                        <a:spcBef>
                          <a:spcPts val="0"/>
                        </a:spcBef>
                        <a:spcAft>
                          <a:spcPts val="600"/>
                        </a:spcAft>
                      </a:pPr>
                      <a:r>
                        <a:rPr lang="en-IN" sz="1100" dirty="0">
                          <a:effectLst/>
                          <a:latin typeface="Cambria" panose="02040503050406030204" pitchFamily="18"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fontAlgn="base">
                        <a:lnSpc>
                          <a:spcPct val="107000"/>
                        </a:lnSpc>
                        <a:spcBef>
                          <a:spcPts val="0"/>
                        </a:spcBef>
                        <a:spcAft>
                          <a:spcPts val="600"/>
                        </a:spcAft>
                        <a:buSzPts val="1100"/>
                        <a:buFont typeface="Cambria" panose="02040503050406030204" pitchFamily="18" charset="0"/>
                        <a:buNone/>
                      </a:pPr>
                      <a:r>
                        <a:rPr lang="en-US" sz="1800" u="none" strike="noStrike" dirty="0" smtClean="0">
                          <a:effectLst/>
                          <a:latin typeface="Cambria" panose="02040503050406030204" pitchFamily="18" charset="0"/>
                          <a:ea typeface="Cambria" panose="02040503050406030204" pitchFamily="18" charset="0"/>
                          <a:cs typeface="Cambria" panose="02040503050406030204" pitchFamily="18" charset="0"/>
                        </a:rPr>
                        <a:t>CO 1:Define </a:t>
                      </a:r>
                      <a:r>
                        <a:rPr lang="en-US" sz="1800" u="none" strike="noStrike" dirty="0">
                          <a:effectLst/>
                          <a:latin typeface="Cambria" panose="02040503050406030204" pitchFamily="18" charset="0"/>
                          <a:ea typeface="Cambria" panose="02040503050406030204" pitchFamily="18" charset="0"/>
                          <a:cs typeface="Cambria" panose="02040503050406030204" pitchFamily="18" charset="0"/>
                        </a:rPr>
                        <a:t>the features of Java Programming Language with Syntax and structure of Java Programs and how to use various operators in Java. </a:t>
                      </a:r>
                      <a:endParaRPr lang="en-US" sz="1800" u="none" strike="noStrike" dirty="0">
                        <a:effectLst/>
                        <a:latin typeface="Cambria" panose="02040503050406030204" pitchFamily="18" charset="0"/>
                        <a:ea typeface="Cambria" panose="02040503050406030204" pitchFamily="18" charset="0"/>
                        <a:cs typeface="Mangal"/>
                      </a:endParaRPr>
                    </a:p>
                    <a:p>
                      <a:pPr marL="0" marR="0" lvl="0" indent="0" algn="just" fontAlgn="base">
                        <a:lnSpc>
                          <a:spcPct val="107000"/>
                        </a:lnSpc>
                        <a:spcBef>
                          <a:spcPts val="0"/>
                        </a:spcBef>
                        <a:spcAft>
                          <a:spcPts val="600"/>
                        </a:spcAft>
                        <a:buSzPts val="1100"/>
                        <a:buFont typeface="Cambria" panose="02040503050406030204" pitchFamily="18" charset="0"/>
                        <a:buNone/>
                      </a:pPr>
                      <a:r>
                        <a:rPr lang="en-US" sz="1800" u="none" strike="noStrike" dirty="0" smtClean="0">
                          <a:effectLst/>
                          <a:latin typeface="Cambria" panose="02040503050406030204" pitchFamily="18" charset="0"/>
                          <a:ea typeface="Cambria" panose="02040503050406030204" pitchFamily="18" charset="0"/>
                          <a:cs typeface="Cambria" panose="02040503050406030204" pitchFamily="18" charset="0"/>
                        </a:rPr>
                        <a:t>CO 2:Explain </a:t>
                      </a:r>
                      <a:r>
                        <a:rPr lang="en-US" sz="1800" u="none" strike="noStrike" dirty="0">
                          <a:effectLst/>
                          <a:latin typeface="Cambria" panose="02040503050406030204" pitchFamily="18" charset="0"/>
                          <a:ea typeface="Cambria" panose="02040503050406030204" pitchFamily="18" charset="0"/>
                          <a:cs typeface="Cambria" panose="02040503050406030204" pitchFamily="18" charset="0"/>
                        </a:rPr>
                        <a:t>how to implement the Object-oriented features by writing Java programs.</a:t>
                      </a:r>
                      <a:endParaRPr lang="en-US" sz="1800" u="none" strike="noStrike" dirty="0">
                        <a:effectLst/>
                        <a:latin typeface="Cambria" panose="02040503050406030204" pitchFamily="18" charset="0"/>
                        <a:ea typeface="Cambria" panose="02040503050406030204" pitchFamily="18" charset="0"/>
                        <a:cs typeface="Mangal"/>
                      </a:endParaRPr>
                    </a:p>
                    <a:p>
                      <a:pPr marL="0" marR="0" lvl="0" indent="0" algn="just" fontAlgn="base">
                        <a:lnSpc>
                          <a:spcPct val="107000"/>
                        </a:lnSpc>
                        <a:spcBef>
                          <a:spcPts val="0"/>
                        </a:spcBef>
                        <a:spcAft>
                          <a:spcPts val="600"/>
                        </a:spcAft>
                        <a:buSzPts val="1100"/>
                        <a:buFont typeface="Cambria" panose="02040503050406030204" pitchFamily="18" charset="0"/>
                        <a:buNone/>
                      </a:pPr>
                      <a:r>
                        <a:rPr lang="en-US" sz="1800" u="none" strike="noStrike" dirty="0" smtClean="0">
                          <a:effectLst/>
                          <a:latin typeface="Cambria" panose="02040503050406030204" pitchFamily="18" charset="0"/>
                          <a:ea typeface="Cambria" panose="02040503050406030204" pitchFamily="18" charset="0"/>
                          <a:cs typeface="Cambria" panose="02040503050406030204" pitchFamily="18" charset="0"/>
                        </a:rPr>
                        <a:t>CO3: Solve </a:t>
                      </a:r>
                      <a:r>
                        <a:rPr lang="en-US" sz="1800" u="none" strike="noStrike" dirty="0">
                          <a:effectLst/>
                          <a:latin typeface="Cambria" panose="02040503050406030204" pitchFamily="18" charset="0"/>
                          <a:ea typeface="Cambria" panose="02040503050406030204" pitchFamily="18" charset="0"/>
                          <a:cs typeface="Cambria" panose="02040503050406030204" pitchFamily="18" charset="0"/>
                        </a:rPr>
                        <a:t>Arrays, Strings, Vectors, Packages etc. in Java and implementing the Exception handling Mechanism in Java. </a:t>
                      </a:r>
                      <a:endParaRPr lang="en-US" sz="1800" u="none" strike="noStrike" dirty="0">
                        <a:effectLst/>
                        <a:latin typeface="Cambria" panose="02040503050406030204" pitchFamily="18" charset="0"/>
                        <a:ea typeface="Cambria" panose="02040503050406030204" pitchFamily="18" charset="0"/>
                        <a:cs typeface="Mangal"/>
                      </a:endParaRPr>
                    </a:p>
                    <a:p>
                      <a:pPr marL="0" marR="0" lvl="0" indent="0" algn="just" fontAlgn="base">
                        <a:lnSpc>
                          <a:spcPct val="107000"/>
                        </a:lnSpc>
                        <a:spcBef>
                          <a:spcPts val="0"/>
                        </a:spcBef>
                        <a:spcAft>
                          <a:spcPts val="600"/>
                        </a:spcAft>
                        <a:buSzPts val="1100"/>
                        <a:buFont typeface="Cambria" panose="02040503050406030204" pitchFamily="18" charset="0"/>
                        <a:buNone/>
                      </a:pPr>
                      <a:r>
                        <a:rPr lang="en-US" sz="1800" u="none" strike="noStrike" dirty="0" smtClean="0">
                          <a:effectLst/>
                          <a:latin typeface="Cambria" panose="02040503050406030204" pitchFamily="18" charset="0"/>
                          <a:ea typeface="Cambria" panose="02040503050406030204" pitchFamily="18" charset="0"/>
                          <a:cs typeface="Cambria" panose="02040503050406030204" pitchFamily="18" charset="0"/>
                        </a:rPr>
                        <a:t>CO4:</a:t>
                      </a:r>
                      <a:r>
                        <a:rPr lang="en-US" sz="1800" u="none" strike="noStrike" baseline="0" dirty="0" smtClean="0">
                          <a:effectLst/>
                          <a:latin typeface="Cambria" panose="02040503050406030204" pitchFamily="18" charset="0"/>
                          <a:ea typeface="Cambria" panose="02040503050406030204" pitchFamily="18" charset="0"/>
                          <a:cs typeface="Cambria" panose="02040503050406030204" pitchFamily="18" charset="0"/>
                        </a:rPr>
                        <a:t> </a:t>
                      </a:r>
                      <a:r>
                        <a:rPr lang="en-US" sz="1800" u="none" strike="noStrike" dirty="0" smtClean="0">
                          <a:effectLst/>
                          <a:latin typeface="Cambria" panose="02040503050406030204" pitchFamily="18" charset="0"/>
                          <a:ea typeface="Cambria" panose="02040503050406030204" pitchFamily="18" charset="0"/>
                          <a:cs typeface="Cambria" panose="02040503050406030204" pitchFamily="18" charset="0"/>
                        </a:rPr>
                        <a:t>Analyze </a:t>
                      </a:r>
                      <a:r>
                        <a:rPr lang="en-US" sz="1800" u="none" strike="noStrike" dirty="0">
                          <a:effectLst/>
                          <a:latin typeface="Cambria" panose="02040503050406030204" pitchFamily="18" charset="0"/>
                          <a:ea typeface="Cambria" panose="02040503050406030204" pitchFamily="18" charset="0"/>
                          <a:cs typeface="Cambria" panose="02040503050406030204" pitchFamily="18" charset="0"/>
                        </a:rPr>
                        <a:t>different concepts to create and use Threads and Packages in Java. </a:t>
                      </a:r>
                      <a:endParaRPr lang="en-US" sz="1800" u="none" strike="noStrike" dirty="0">
                        <a:effectLst/>
                        <a:latin typeface="Cambria" panose="02040503050406030204" pitchFamily="18" charset="0"/>
                        <a:ea typeface="Cambria" panose="02040503050406030204" pitchFamily="18" charset="0"/>
                        <a:cs typeface="Mangal"/>
                      </a:endParaRPr>
                    </a:p>
                    <a:p>
                      <a:pPr marL="0" marR="0" lvl="0" indent="0" algn="just" fontAlgn="base">
                        <a:lnSpc>
                          <a:spcPct val="107000"/>
                        </a:lnSpc>
                        <a:spcBef>
                          <a:spcPts val="0"/>
                        </a:spcBef>
                        <a:spcAft>
                          <a:spcPts val="600"/>
                        </a:spcAft>
                        <a:buSzPts val="1100"/>
                        <a:buFont typeface="Cambria" panose="02040503050406030204" pitchFamily="18" charset="0"/>
                        <a:buNone/>
                      </a:pPr>
                      <a:r>
                        <a:rPr lang="en-US" sz="1800" u="none" strike="noStrike" dirty="0" smtClean="0">
                          <a:effectLst/>
                          <a:latin typeface="Cambria" panose="02040503050406030204" pitchFamily="18" charset="0"/>
                          <a:ea typeface="Cambria" panose="02040503050406030204" pitchFamily="18" charset="0"/>
                          <a:cs typeface="Cambria" panose="02040503050406030204" pitchFamily="18" charset="0"/>
                        </a:rPr>
                        <a:t>CO5: Determine </a:t>
                      </a:r>
                      <a:r>
                        <a:rPr lang="en-US" sz="1800" u="none" strike="noStrike" dirty="0">
                          <a:effectLst/>
                          <a:latin typeface="Cambria" panose="02040503050406030204" pitchFamily="18" charset="0"/>
                          <a:ea typeface="Cambria" panose="02040503050406030204" pitchFamily="18" charset="0"/>
                          <a:cs typeface="Cambria" panose="02040503050406030204" pitchFamily="18" charset="0"/>
                        </a:rPr>
                        <a:t>the different concepts of applets and adding them to a HTML File.</a:t>
                      </a:r>
                      <a:endParaRPr lang="en-US" sz="1800" u="none" strike="noStrike" dirty="0">
                        <a:effectLst/>
                        <a:latin typeface="Cambria" panose="02040503050406030204" pitchFamily="18" charset="0"/>
                        <a:ea typeface="Cambria" panose="020405030504060302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77362"/>
                  </a:ext>
                </a:extLst>
              </a:tr>
            </a:tbl>
          </a:graphicData>
        </a:graphic>
      </p:graphicFrame>
    </p:spTree>
    <p:extLst>
      <p:ext uri="{BB962C8B-B14F-4D97-AF65-F5344CB8AC3E}">
        <p14:creationId xmlns:p14="http://schemas.microsoft.com/office/powerpoint/2010/main" val="4012201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290945" y="856634"/>
            <a:ext cx="11610109" cy="2308324"/>
          </a:xfrm>
          <a:prstGeom prst="rect">
            <a:avLst/>
          </a:prstGeom>
        </p:spPr>
        <p:txBody>
          <a:bodyPr wrap="square">
            <a:spAutoFit/>
          </a:bodyPr>
          <a:lstStyle/>
          <a:p>
            <a:pPr algn="just"/>
            <a:r>
              <a:rPr lang="en-US" dirty="0">
                <a:latin typeface="Cambria" panose="02040503050406030204" pitchFamily="18" charset="0"/>
                <a:ea typeface="Cambria" panose="02040503050406030204" pitchFamily="18" charset="0"/>
              </a:rPr>
              <a:t>A thread is an extremely lightweight process, or the smallest component of the process, that enables software to work more effectively by doing numerous tasks concurrently.</a:t>
            </a: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Some of its uses include the fact that server-side programs employ it since a server should be multi-threaded so that many clients can be served at once.</a:t>
            </a: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Multithreading in Java is a process of executing multiple threads simultaneously. The main reason for incorporating threads into an application is to improve its performance. Games and animations can also be made using threads.</a:t>
            </a:r>
          </a:p>
        </p:txBody>
      </p:sp>
      <p:sp>
        <p:nvSpPr>
          <p:cNvPr id="3" name="Rectangle 2"/>
          <p:cNvSpPr/>
          <p:nvPr/>
        </p:nvSpPr>
        <p:spPr>
          <a:xfrm>
            <a:off x="290945" y="3521978"/>
            <a:ext cx="11610109" cy="2400657"/>
          </a:xfrm>
          <a:prstGeom prst="rect">
            <a:avLst/>
          </a:prstGeom>
        </p:spPr>
        <p:txBody>
          <a:bodyPr wrap="square">
            <a:spAutoFit/>
          </a:bodyPr>
          <a:lstStyle/>
          <a:p>
            <a:r>
              <a:rPr lang="en-US" sz="2400" b="1" dirty="0">
                <a:latin typeface="Cambria" panose="02040503050406030204" pitchFamily="18" charset="0"/>
                <a:ea typeface="Cambria" panose="02040503050406030204" pitchFamily="18" charset="0"/>
              </a:rPr>
              <a:t>What is Multithreading in Java?</a:t>
            </a:r>
          </a:p>
          <a:p>
            <a:r>
              <a:rPr lang="en-US" dirty="0">
                <a:latin typeface="Cambria" panose="02040503050406030204" pitchFamily="18" charset="0"/>
                <a:ea typeface="Cambria" panose="02040503050406030204" pitchFamily="18" charset="0"/>
              </a:rPr>
              <a:t>Multithreading is a feature in Java that concurrently executes two or more parts of the program for utilizing the CPU at its maximum. The part of each program is called Thread which is a lightweight process.</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According to the definition, it can be deduced that it expands the concept of multitasking in the program by allowing certain operations to be divided into smaller units using a single application.</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Each Thread operates concurrently and permits the execution of multiple tasks inside the same application.</a:t>
            </a:r>
          </a:p>
        </p:txBody>
      </p:sp>
    </p:spTree>
    <p:extLst>
      <p:ext uri="{BB962C8B-B14F-4D97-AF65-F5344CB8AC3E}">
        <p14:creationId xmlns:p14="http://schemas.microsoft.com/office/powerpoint/2010/main" val="3884909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3402422" y="258001"/>
            <a:ext cx="5682068" cy="461665"/>
          </a:xfrm>
          <a:prstGeom prst="rect">
            <a:avLst/>
          </a:prstGeom>
        </p:spPr>
        <p:txBody>
          <a:bodyPr wrap="none">
            <a:spAutoFit/>
          </a:bodyPr>
          <a:lstStyle/>
          <a:p>
            <a:r>
              <a:rPr lang="en-US" sz="2400" dirty="0">
                <a:latin typeface="Cambria" panose="02040503050406030204" pitchFamily="18" charset="0"/>
                <a:ea typeface="Cambria" panose="02040503050406030204" pitchFamily="18" charset="0"/>
              </a:rPr>
              <a:t>Multithreading vs. Multiprocessing in Java</a:t>
            </a:r>
          </a:p>
        </p:txBody>
      </p:sp>
      <p:graphicFrame>
        <p:nvGraphicFramePr>
          <p:cNvPr id="3" name="Table 2"/>
          <p:cNvGraphicFramePr>
            <a:graphicFrameLocks noGrp="1"/>
          </p:cNvGraphicFramePr>
          <p:nvPr>
            <p:extLst>
              <p:ext uri="{D42A27DB-BD31-4B8C-83A1-F6EECF244321}">
                <p14:modId xmlns:p14="http://schemas.microsoft.com/office/powerpoint/2010/main" val="936307982"/>
              </p:ext>
            </p:extLst>
          </p:nvPr>
        </p:nvGraphicFramePr>
        <p:xfrm>
          <a:off x="1565564" y="1093739"/>
          <a:ext cx="8950036" cy="4351098"/>
        </p:xfrm>
        <a:graphic>
          <a:graphicData uri="http://schemas.openxmlformats.org/drawingml/2006/table">
            <a:tbl>
              <a:tblPr firstRow="1" bandRow="1">
                <a:tableStyleId>{5C22544A-7EE6-4342-B048-85BDC9FD1C3A}</a:tableStyleId>
              </a:tblPr>
              <a:tblGrid>
                <a:gridCol w="4475018">
                  <a:extLst>
                    <a:ext uri="{9D8B030D-6E8A-4147-A177-3AD203B41FA5}">
                      <a16:colId xmlns:a16="http://schemas.microsoft.com/office/drawing/2014/main" val="1352763967"/>
                    </a:ext>
                  </a:extLst>
                </a:gridCol>
                <a:gridCol w="4475018">
                  <a:extLst>
                    <a:ext uri="{9D8B030D-6E8A-4147-A177-3AD203B41FA5}">
                      <a16:colId xmlns:a16="http://schemas.microsoft.com/office/drawing/2014/main" val="1476917123"/>
                    </a:ext>
                  </a:extLst>
                </a:gridCol>
              </a:tblGrid>
              <a:tr h="419591">
                <a:tc>
                  <a:txBody>
                    <a:bodyPr/>
                    <a:lstStyle/>
                    <a:p>
                      <a:r>
                        <a:rPr lang="en-US" dirty="0" smtClean="0"/>
                        <a:t>Multithreading </a:t>
                      </a:r>
                      <a:endParaRPr lang="en-US" dirty="0"/>
                    </a:p>
                  </a:txBody>
                  <a:tcPr/>
                </a:tc>
                <a:tc>
                  <a:txBody>
                    <a:bodyPr/>
                    <a:lstStyle/>
                    <a:p>
                      <a:r>
                        <a:rPr lang="en-US" dirty="0" smtClean="0"/>
                        <a:t>Multiprocessing</a:t>
                      </a:r>
                      <a:endParaRPr lang="en-US" dirty="0"/>
                    </a:p>
                  </a:txBody>
                  <a:tcPr/>
                </a:tc>
                <a:extLst>
                  <a:ext uri="{0D108BD9-81ED-4DB2-BD59-A6C34878D82A}">
                    <a16:rowId xmlns:a16="http://schemas.microsoft.com/office/drawing/2014/main" val="1716753130"/>
                  </a:ext>
                </a:extLst>
              </a:tr>
              <a:tr h="1034607">
                <a:tc>
                  <a:txBody>
                    <a:bodyPr/>
                    <a:lstStyle/>
                    <a:p>
                      <a:pPr algn="ctr"/>
                      <a:r>
                        <a:rPr lang="en-US" dirty="0">
                          <a:effectLst/>
                        </a:rPr>
                        <a:t>In this, </a:t>
                      </a:r>
                      <a:r>
                        <a:rPr lang="en-US" b="1" dirty="0">
                          <a:effectLst/>
                        </a:rPr>
                        <a:t>multiple threads are created</a:t>
                      </a:r>
                      <a:r>
                        <a:rPr lang="en-US" dirty="0">
                          <a:effectLst/>
                        </a:rPr>
                        <a:t> for increasing computational power using a single process.</a:t>
                      </a:r>
                    </a:p>
                  </a:txBody>
                  <a:tcPr anchor="ctr"/>
                </a:tc>
                <a:tc>
                  <a:txBody>
                    <a:bodyPr/>
                    <a:lstStyle/>
                    <a:p>
                      <a:pPr algn="ctr"/>
                      <a:r>
                        <a:rPr lang="en-US" dirty="0">
                          <a:effectLst/>
                        </a:rPr>
                        <a:t>In this, </a:t>
                      </a:r>
                      <a:r>
                        <a:rPr lang="en-US" b="1" dirty="0">
                          <a:effectLst/>
                        </a:rPr>
                        <a:t>CPUs are added</a:t>
                      </a:r>
                      <a:r>
                        <a:rPr lang="en-US" dirty="0">
                          <a:effectLst/>
                        </a:rPr>
                        <a:t> in order to increase computational power.</a:t>
                      </a:r>
                    </a:p>
                  </a:txBody>
                  <a:tcPr anchor="ctr"/>
                </a:tc>
                <a:extLst>
                  <a:ext uri="{0D108BD9-81ED-4DB2-BD59-A6C34878D82A}">
                    <a16:rowId xmlns:a16="http://schemas.microsoft.com/office/drawing/2014/main" val="3414185182"/>
                  </a:ext>
                </a:extLst>
              </a:tr>
              <a:tr h="724225">
                <a:tc>
                  <a:txBody>
                    <a:bodyPr/>
                    <a:lstStyle/>
                    <a:p>
                      <a:pPr algn="ctr"/>
                      <a:r>
                        <a:rPr lang="en-US" dirty="0">
                          <a:effectLst/>
                        </a:rPr>
                        <a:t>Many </a:t>
                      </a:r>
                      <a:r>
                        <a:rPr lang="en-US" b="1" dirty="0">
                          <a:effectLst/>
                        </a:rPr>
                        <a:t>threads</a:t>
                      </a:r>
                      <a:r>
                        <a:rPr lang="en-US" dirty="0">
                          <a:effectLst/>
                        </a:rPr>
                        <a:t> of a process are executed simultaneously.</a:t>
                      </a:r>
                    </a:p>
                  </a:txBody>
                  <a:tcPr anchor="ctr"/>
                </a:tc>
                <a:tc>
                  <a:txBody>
                    <a:bodyPr/>
                    <a:lstStyle/>
                    <a:p>
                      <a:pPr algn="ctr"/>
                      <a:r>
                        <a:rPr lang="en-US" dirty="0">
                          <a:effectLst/>
                        </a:rPr>
                        <a:t>Many </a:t>
                      </a:r>
                      <a:r>
                        <a:rPr lang="en-US" b="1" dirty="0">
                          <a:effectLst/>
                        </a:rPr>
                        <a:t>processes</a:t>
                      </a:r>
                      <a:r>
                        <a:rPr lang="en-US" dirty="0">
                          <a:effectLst/>
                        </a:rPr>
                        <a:t> are executed simultaneously.</a:t>
                      </a:r>
                    </a:p>
                  </a:txBody>
                  <a:tcPr anchor="ctr"/>
                </a:tc>
                <a:extLst>
                  <a:ext uri="{0D108BD9-81ED-4DB2-BD59-A6C34878D82A}">
                    <a16:rowId xmlns:a16="http://schemas.microsoft.com/office/drawing/2014/main" val="1252008860"/>
                  </a:ext>
                </a:extLst>
              </a:tr>
              <a:tr h="724225">
                <a:tc>
                  <a:txBody>
                    <a:bodyPr/>
                    <a:lstStyle/>
                    <a:p>
                      <a:pPr algn="ctr"/>
                      <a:r>
                        <a:rPr lang="en-US" dirty="0">
                          <a:effectLst/>
                        </a:rPr>
                        <a:t>It is </a:t>
                      </a:r>
                      <a:r>
                        <a:rPr lang="en-US" b="1" dirty="0">
                          <a:effectLst/>
                        </a:rPr>
                        <a:t>not classified</a:t>
                      </a:r>
                      <a:r>
                        <a:rPr lang="en-US" dirty="0">
                          <a:effectLst/>
                        </a:rPr>
                        <a:t> into any categories.</a:t>
                      </a:r>
                    </a:p>
                  </a:txBody>
                  <a:tcPr anchor="ctr"/>
                </a:tc>
                <a:tc>
                  <a:txBody>
                    <a:bodyPr/>
                    <a:lstStyle/>
                    <a:p>
                      <a:pPr algn="ctr"/>
                      <a:r>
                        <a:rPr lang="en-US" b="1" dirty="0">
                          <a:effectLst/>
                        </a:rPr>
                        <a:t>Classified</a:t>
                      </a:r>
                      <a:r>
                        <a:rPr lang="en-US" dirty="0">
                          <a:effectLst/>
                        </a:rPr>
                        <a:t> into two categories, symmetric and asymmetric.</a:t>
                      </a:r>
                    </a:p>
                  </a:txBody>
                  <a:tcPr anchor="ctr"/>
                </a:tc>
                <a:extLst>
                  <a:ext uri="{0D108BD9-81ED-4DB2-BD59-A6C34878D82A}">
                    <a16:rowId xmlns:a16="http://schemas.microsoft.com/office/drawing/2014/main" val="4144463762"/>
                  </a:ext>
                </a:extLst>
              </a:tr>
              <a:tr h="724225">
                <a:tc>
                  <a:txBody>
                    <a:bodyPr/>
                    <a:lstStyle/>
                    <a:p>
                      <a:pPr algn="ctr"/>
                      <a:r>
                        <a:rPr lang="en-US" dirty="0">
                          <a:effectLst/>
                        </a:rPr>
                        <a:t>The creation of a process is </a:t>
                      </a:r>
                      <a:r>
                        <a:rPr lang="en-US" b="1" dirty="0">
                          <a:effectLst/>
                        </a:rPr>
                        <a:t>economical</a:t>
                      </a:r>
                      <a:r>
                        <a:rPr lang="en-US" dirty="0">
                          <a:effectLst/>
                        </a:rPr>
                        <a:t>.</a:t>
                      </a:r>
                    </a:p>
                  </a:txBody>
                  <a:tcPr anchor="ctr"/>
                </a:tc>
                <a:tc>
                  <a:txBody>
                    <a:bodyPr/>
                    <a:lstStyle/>
                    <a:p>
                      <a:pPr algn="ctr"/>
                      <a:r>
                        <a:rPr lang="en-US" dirty="0">
                          <a:effectLst/>
                        </a:rPr>
                        <a:t>Creation of a process is </a:t>
                      </a:r>
                      <a:r>
                        <a:rPr lang="en-US" b="1" dirty="0">
                          <a:effectLst/>
                        </a:rPr>
                        <a:t>time-consuming</a:t>
                      </a:r>
                      <a:r>
                        <a:rPr lang="en-US" dirty="0">
                          <a:effectLst/>
                        </a:rPr>
                        <a:t>.</a:t>
                      </a:r>
                    </a:p>
                  </a:txBody>
                  <a:tcPr anchor="ctr"/>
                </a:tc>
                <a:extLst>
                  <a:ext uri="{0D108BD9-81ED-4DB2-BD59-A6C34878D82A}">
                    <a16:rowId xmlns:a16="http://schemas.microsoft.com/office/drawing/2014/main" val="2090381259"/>
                  </a:ext>
                </a:extLst>
              </a:tr>
              <a:tr h="724225">
                <a:tc>
                  <a:txBody>
                    <a:bodyPr/>
                    <a:lstStyle/>
                    <a:p>
                      <a:pPr algn="ctr"/>
                      <a:r>
                        <a:rPr lang="en-US" dirty="0">
                          <a:effectLst/>
                        </a:rPr>
                        <a:t>In this, a </a:t>
                      </a:r>
                      <a:r>
                        <a:rPr lang="en-US" b="1" dirty="0">
                          <a:effectLst/>
                        </a:rPr>
                        <a:t>common space of address</a:t>
                      </a:r>
                      <a:r>
                        <a:rPr lang="en-US" dirty="0">
                          <a:effectLst/>
                        </a:rPr>
                        <a:t> is shared by all threads</a:t>
                      </a:r>
                    </a:p>
                  </a:txBody>
                  <a:tcPr anchor="ctr"/>
                </a:tc>
                <a:tc>
                  <a:txBody>
                    <a:bodyPr/>
                    <a:lstStyle/>
                    <a:p>
                      <a:pPr algn="ctr"/>
                      <a:r>
                        <a:rPr lang="en-US" dirty="0">
                          <a:effectLst/>
                        </a:rPr>
                        <a:t>Every process in this owns a </a:t>
                      </a:r>
                      <a:r>
                        <a:rPr lang="en-US" b="1" dirty="0">
                          <a:effectLst/>
                        </a:rPr>
                        <a:t>separate space of address</a:t>
                      </a:r>
                      <a:r>
                        <a:rPr lang="en-US" dirty="0">
                          <a:effectLst/>
                        </a:rPr>
                        <a:t>.</a:t>
                      </a:r>
                    </a:p>
                  </a:txBody>
                  <a:tcPr anchor="ctr"/>
                </a:tc>
                <a:extLst>
                  <a:ext uri="{0D108BD9-81ED-4DB2-BD59-A6C34878D82A}">
                    <a16:rowId xmlns:a16="http://schemas.microsoft.com/office/drawing/2014/main" val="3799287804"/>
                  </a:ext>
                </a:extLst>
              </a:tr>
            </a:tbl>
          </a:graphicData>
        </a:graphic>
      </p:graphicFrame>
    </p:spTree>
    <p:extLst>
      <p:ext uri="{BB962C8B-B14F-4D97-AF65-F5344CB8AC3E}">
        <p14:creationId xmlns:p14="http://schemas.microsoft.com/office/powerpoint/2010/main" val="3013588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3160420" y="0"/>
            <a:ext cx="5871159" cy="523220"/>
          </a:xfrm>
          <a:prstGeom prst="rect">
            <a:avLst/>
          </a:prstGeom>
        </p:spPr>
        <p:txBody>
          <a:bodyPr wrap="none">
            <a:spAutoFit/>
          </a:bodyPr>
          <a:lstStyle/>
          <a:p>
            <a:r>
              <a:rPr lang="en-US" sz="2800" dirty="0"/>
              <a:t>Life cycle of a Thread (Thread States)</a:t>
            </a:r>
          </a:p>
        </p:txBody>
      </p:sp>
      <p:sp>
        <p:nvSpPr>
          <p:cNvPr id="3" name="Rectangle 2"/>
          <p:cNvSpPr/>
          <p:nvPr/>
        </p:nvSpPr>
        <p:spPr>
          <a:xfrm>
            <a:off x="568037" y="856634"/>
            <a:ext cx="9919854" cy="1754326"/>
          </a:xfrm>
          <a:prstGeom prst="rect">
            <a:avLst/>
          </a:prstGeom>
        </p:spPr>
        <p:txBody>
          <a:bodyPr wrap="square">
            <a:spAutoFit/>
          </a:bodyPr>
          <a:lstStyle/>
          <a:p>
            <a:r>
              <a:rPr lang="en-US" dirty="0"/>
              <a:t>In Java, a thread always exists in any one of the following states. These states are:</a:t>
            </a:r>
          </a:p>
          <a:p>
            <a:r>
              <a:rPr lang="en-US" dirty="0" smtClean="0"/>
              <a:t>1. New</a:t>
            </a:r>
            <a:endParaRPr lang="en-US" dirty="0"/>
          </a:p>
          <a:p>
            <a:r>
              <a:rPr lang="en-US" dirty="0" smtClean="0"/>
              <a:t>2.Active</a:t>
            </a:r>
            <a:endParaRPr lang="en-US" dirty="0"/>
          </a:p>
          <a:p>
            <a:r>
              <a:rPr lang="en-US" dirty="0" smtClean="0"/>
              <a:t>3.Blocked </a:t>
            </a:r>
            <a:r>
              <a:rPr lang="en-US" dirty="0"/>
              <a:t>/ Waiting</a:t>
            </a:r>
          </a:p>
          <a:p>
            <a:r>
              <a:rPr lang="en-US" dirty="0" smtClean="0"/>
              <a:t>4.Timed </a:t>
            </a:r>
            <a:r>
              <a:rPr lang="en-US" dirty="0"/>
              <a:t>Waiting</a:t>
            </a:r>
          </a:p>
          <a:p>
            <a:r>
              <a:rPr lang="en-US" dirty="0" smtClean="0"/>
              <a:t>5.Terminated</a:t>
            </a:r>
            <a:endParaRPr lang="en-US" dirty="0"/>
          </a:p>
        </p:txBody>
      </p:sp>
      <p:sp>
        <p:nvSpPr>
          <p:cNvPr id="5" name="Rectangle 4"/>
          <p:cNvSpPr/>
          <p:nvPr/>
        </p:nvSpPr>
        <p:spPr>
          <a:xfrm>
            <a:off x="568036" y="2815165"/>
            <a:ext cx="11319163" cy="3416320"/>
          </a:xfrm>
          <a:prstGeom prst="rect">
            <a:avLst/>
          </a:prstGeom>
        </p:spPr>
        <p:txBody>
          <a:bodyPr wrap="square">
            <a:spAutoFit/>
          </a:bodyPr>
          <a:lstStyle/>
          <a:p>
            <a:pPr algn="just"/>
            <a:r>
              <a:rPr lang="en-US" b="1" dirty="0">
                <a:latin typeface="Cambria" panose="02040503050406030204" pitchFamily="18" charset="0"/>
                <a:ea typeface="Cambria" panose="02040503050406030204" pitchFamily="18" charset="0"/>
              </a:rPr>
              <a:t>New: </a:t>
            </a:r>
            <a:r>
              <a:rPr lang="en-US" dirty="0">
                <a:latin typeface="Cambria" panose="02040503050406030204" pitchFamily="18" charset="0"/>
                <a:ea typeface="Cambria" panose="02040503050406030204" pitchFamily="18" charset="0"/>
              </a:rPr>
              <a:t>Whenever a new thread is created, it is always in the new state. For a thread in the new state, the code has not been run yet and thus has not begun its execution.</a:t>
            </a:r>
          </a:p>
          <a:p>
            <a:pPr algn="just"/>
            <a:r>
              <a:rPr lang="en-US" b="1" dirty="0" smtClean="0">
                <a:latin typeface="Cambria" panose="02040503050406030204" pitchFamily="18" charset="0"/>
                <a:ea typeface="Cambria" panose="02040503050406030204" pitchFamily="18" charset="0"/>
              </a:rPr>
              <a:t>Active</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When a thread invokes the start() method, it moves from the new state to the active state. The active state contains two states within it: one is runnable, and the other is running</a:t>
            </a:r>
            <a:r>
              <a:rPr lang="en-US" dirty="0" smtClean="0">
                <a:latin typeface="Cambria" panose="02040503050406030204" pitchFamily="18" charset="0"/>
                <a:ea typeface="Cambria" panose="02040503050406030204" pitchFamily="18" charset="0"/>
              </a:rPr>
              <a:t>.</a:t>
            </a:r>
          </a:p>
          <a:p>
            <a:pPr algn="just"/>
            <a:r>
              <a:rPr lang="en-US" b="1" dirty="0"/>
              <a:t>Runnable:</a:t>
            </a:r>
            <a:r>
              <a:rPr lang="en-US" dirty="0"/>
              <a:t> A thread, that is ready to run is then moved to the runnable state. In the runnable state, the thread may be running or may be ready to run at any given instant of time. It is the duty of the thread scheduler to provide the thread time to run, i.e., moving the thread the running state.</a:t>
            </a:r>
            <a:br>
              <a:rPr lang="en-US" dirty="0"/>
            </a:br>
            <a:r>
              <a:rPr lang="en-US" dirty="0"/>
              <a:t>A program implementing multithreading acquires a fixed slice of time to each individual thread. Each and every thread runs for a short span of time and when that allocated time slice is over, the thread voluntarily gives up the CPU to the other thread, so that the other threads can also run for their slice of time. Whenever such a scenario occurs, all those threads that are willing to run, waiting for their turn to run, lie in the runnable state. In the runnable state, there is a queue where the threads lie</a:t>
            </a:r>
            <a:r>
              <a:rPr lang="en-US" dirty="0" smtClean="0"/>
              <a:t>.</a:t>
            </a:r>
            <a:endParaRPr lang="en-US" dirty="0"/>
          </a:p>
        </p:txBody>
      </p:sp>
    </p:spTree>
    <p:extLst>
      <p:ext uri="{BB962C8B-B14F-4D97-AF65-F5344CB8AC3E}">
        <p14:creationId xmlns:p14="http://schemas.microsoft.com/office/powerpoint/2010/main" val="3789741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683832" y="856634"/>
            <a:ext cx="11042073" cy="646331"/>
          </a:xfrm>
          <a:prstGeom prst="rect">
            <a:avLst/>
          </a:prstGeom>
        </p:spPr>
        <p:txBody>
          <a:bodyPr wrap="square">
            <a:spAutoFit/>
          </a:bodyPr>
          <a:lstStyle/>
          <a:p>
            <a:pPr algn="just"/>
            <a:r>
              <a:rPr lang="en-US" b="1" dirty="0"/>
              <a:t>Running: </a:t>
            </a:r>
            <a:r>
              <a:rPr lang="en-US" dirty="0"/>
              <a:t>When the thread gets the CPU, it moves from the runnable to the running state. Generally, the most common change in the state of a thread is from runnable to running and again back to runnable.</a:t>
            </a:r>
          </a:p>
        </p:txBody>
      </p:sp>
      <p:sp>
        <p:nvSpPr>
          <p:cNvPr id="3" name="Rectangle 2"/>
          <p:cNvSpPr/>
          <p:nvPr/>
        </p:nvSpPr>
        <p:spPr>
          <a:xfrm>
            <a:off x="683831" y="1502965"/>
            <a:ext cx="11042073" cy="3970318"/>
          </a:xfrm>
          <a:prstGeom prst="rect">
            <a:avLst/>
          </a:prstGeom>
        </p:spPr>
        <p:txBody>
          <a:bodyPr wrap="square">
            <a:spAutoFit/>
          </a:bodyPr>
          <a:lstStyle/>
          <a:p>
            <a:pPr algn="just"/>
            <a:r>
              <a:rPr lang="en-US" b="1" dirty="0"/>
              <a:t>Blocked or Waiting: </a:t>
            </a:r>
            <a:r>
              <a:rPr lang="en-US" dirty="0"/>
              <a:t>Whenever a thread is inactive for a span of time (not permanently) then, either the thread is in the blocked state or is in the waiting state</a:t>
            </a:r>
            <a:r>
              <a:rPr lang="en-US" dirty="0" smtClean="0"/>
              <a:t>.</a:t>
            </a:r>
          </a:p>
          <a:p>
            <a:r>
              <a:rPr lang="en-US" dirty="0"/>
              <a:t>For example, a thread (let's say its name is A) may want to print some data from the printer. However, at the same time, the other thread (let's say its name is B) is using the printer to print some data. Therefore, thread A has to wait for thread B to use the printer. Thus, thread A is in the blocked state. A thread in the blocked state is unable to perform any execution and thus never consume any cycle of the Central Processing Unit (CPU). Hence, we can say that thread A remains idle until the thread scheduler reactivates thread A, which is in the waiting or blocked state.</a:t>
            </a:r>
          </a:p>
          <a:p>
            <a:r>
              <a:rPr lang="en-US" dirty="0"/>
              <a:t>When the main thread invokes the join() method then, it is said that the main thread is in the waiting state. The main thread then waits for the child threads to complete their tasks. When the child threads complete their job, a notification is sent to the main thread, which again moves the thread from waiting to the active state.</a:t>
            </a:r>
          </a:p>
          <a:p>
            <a:r>
              <a:rPr lang="en-US" dirty="0"/>
              <a:t>If there are a lot of threads in the waiting or blocked state, then it is the duty of the thread scheduler to determine which thread to choose and which one to reject, and the chosen thread is then given the opportunity to run</a:t>
            </a:r>
            <a:r>
              <a:rPr lang="en-US" dirty="0" smtClean="0"/>
              <a:t>.</a:t>
            </a:r>
            <a:endParaRPr lang="en-US" dirty="0"/>
          </a:p>
        </p:txBody>
      </p:sp>
    </p:spTree>
    <p:extLst>
      <p:ext uri="{BB962C8B-B14F-4D97-AF65-F5344CB8AC3E}">
        <p14:creationId xmlns:p14="http://schemas.microsoft.com/office/powerpoint/2010/main" val="94779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491836" y="856634"/>
            <a:ext cx="11208327" cy="5442516"/>
          </a:xfrm>
          <a:prstGeom prst="rect">
            <a:avLst/>
          </a:prstGeom>
        </p:spPr>
        <p:txBody>
          <a:bodyPr wrap="square">
            <a:spAutoFit/>
          </a:bodyPr>
          <a:lstStyle/>
          <a:p>
            <a:pPr algn="just">
              <a:lnSpc>
                <a:spcPct val="150000"/>
              </a:lnSpc>
            </a:pPr>
            <a:r>
              <a:rPr lang="en-US" b="1" dirty="0">
                <a:solidFill>
                  <a:srgbClr val="333333"/>
                </a:solidFill>
                <a:latin typeface="inter-bold"/>
              </a:rPr>
              <a:t>Timed Waiting:</a:t>
            </a:r>
            <a:r>
              <a:rPr lang="en-US" dirty="0">
                <a:solidFill>
                  <a:srgbClr val="333333"/>
                </a:solidFill>
                <a:latin typeface="inter-regular"/>
              </a:rPr>
              <a:t> Sometimes, waiting for leads to starvation. For example, a thread (its name is A) has entered the critical section of a code and is not willing to leave that critical section. In such a scenario, another thread (its name is B) has to wait forever, which leads to starvation. To avoid such scenario, a timed waiting state is given to thread B. Thus, thread lies in the waiting state for a specific span of time, and not forever. A real example of timed waiting is when we invoke the sleep() method on a specific thread. The sleep() method puts the thread in the timed wait state. After the time runs out, the thread wakes up and start its execution from when it has left earlier.</a:t>
            </a:r>
          </a:p>
          <a:p>
            <a:pPr algn="just">
              <a:lnSpc>
                <a:spcPct val="150000"/>
              </a:lnSpc>
            </a:pPr>
            <a:r>
              <a:rPr lang="en-US" b="1" dirty="0">
                <a:solidFill>
                  <a:srgbClr val="333333"/>
                </a:solidFill>
                <a:latin typeface="inter-bold"/>
              </a:rPr>
              <a:t>Terminated:</a:t>
            </a:r>
            <a:r>
              <a:rPr lang="en-US" dirty="0">
                <a:solidFill>
                  <a:srgbClr val="333333"/>
                </a:solidFill>
                <a:latin typeface="inter-regular"/>
              </a:rPr>
              <a:t> A thread reaches the termination state because of the following reasons:</a:t>
            </a:r>
          </a:p>
          <a:p>
            <a:pPr algn="just">
              <a:lnSpc>
                <a:spcPct val="150000"/>
              </a:lnSpc>
              <a:buFont typeface="Arial" panose="020B0604020202020204" pitchFamily="34" charset="0"/>
              <a:buChar char="•"/>
            </a:pPr>
            <a:r>
              <a:rPr lang="en-US" dirty="0">
                <a:solidFill>
                  <a:srgbClr val="000000"/>
                </a:solidFill>
                <a:latin typeface="inter-regular"/>
              </a:rPr>
              <a:t>When a thread has finished its job, then it exists or terminates normally.</a:t>
            </a:r>
          </a:p>
          <a:p>
            <a:pPr algn="just">
              <a:lnSpc>
                <a:spcPct val="150000"/>
              </a:lnSpc>
              <a:buFont typeface="Arial" panose="020B0604020202020204" pitchFamily="34" charset="0"/>
              <a:buChar char="•"/>
            </a:pPr>
            <a:r>
              <a:rPr lang="en-US" b="1" dirty="0">
                <a:solidFill>
                  <a:srgbClr val="000000"/>
                </a:solidFill>
                <a:latin typeface="inter-bold"/>
              </a:rPr>
              <a:t>Abnormal termination:</a:t>
            </a:r>
            <a:r>
              <a:rPr lang="en-US" dirty="0">
                <a:solidFill>
                  <a:srgbClr val="000000"/>
                </a:solidFill>
                <a:latin typeface="inter-regular"/>
              </a:rPr>
              <a:t> It occurs when some unusual events such as an unhandled exception or segmentation fault.</a:t>
            </a:r>
          </a:p>
          <a:p>
            <a:pPr algn="just">
              <a:lnSpc>
                <a:spcPct val="150000"/>
              </a:lnSpc>
            </a:pPr>
            <a:r>
              <a:rPr lang="en-US" dirty="0">
                <a:solidFill>
                  <a:srgbClr val="333333"/>
                </a:solidFill>
                <a:latin typeface="inter-regular"/>
              </a:rPr>
              <a:t>A terminated thread means the thread is no more in the system. In other words, the thread is dead, and there is no way one can respawn (active after kill) the dead thread.</a:t>
            </a:r>
            <a:endParaRPr lang="en-US" b="0" i="0" dirty="0">
              <a:solidFill>
                <a:srgbClr val="333333"/>
              </a:solidFill>
              <a:effectLst/>
              <a:latin typeface="inter-regular"/>
            </a:endParaRPr>
          </a:p>
        </p:txBody>
      </p:sp>
    </p:spTree>
    <p:extLst>
      <p:ext uri="{BB962C8B-B14F-4D97-AF65-F5344CB8AC3E}">
        <p14:creationId xmlns:p14="http://schemas.microsoft.com/office/powerpoint/2010/main" val="2053269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1367664" y="243651"/>
            <a:ext cx="8690736" cy="369332"/>
          </a:xfrm>
          <a:prstGeom prst="rect">
            <a:avLst/>
          </a:prstGeom>
        </p:spPr>
        <p:txBody>
          <a:bodyPr wrap="square">
            <a:spAutoFit/>
          </a:bodyPr>
          <a:lstStyle/>
          <a:p>
            <a:pPr algn="just"/>
            <a:r>
              <a:rPr lang="en-US" dirty="0" smtClean="0">
                <a:solidFill>
                  <a:srgbClr val="333333"/>
                </a:solidFill>
                <a:latin typeface="inter-regular"/>
              </a:rPr>
              <a:t>the </a:t>
            </a:r>
            <a:r>
              <a:rPr lang="en-US" dirty="0">
                <a:solidFill>
                  <a:srgbClr val="333333"/>
                </a:solidFill>
                <a:latin typeface="inter-regular"/>
              </a:rPr>
              <a:t>following diagram shows the different states involved in the life cycle of a thread</a:t>
            </a:r>
            <a:r>
              <a:rPr lang="en-US" dirty="0" smtClean="0">
                <a:solidFill>
                  <a:srgbClr val="333333"/>
                </a:solidFill>
                <a:latin typeface="inter-regular"/>
              </a:rPr>
              <a:t>.</a:t>
            </a:r>
            <a:endParaRPr lang="en-US" dirty="0">
              <a:solidFill>
                <a:srgbClr val="333333"/>
              </a:solidFill>
              <a:latin typeface="inter-regular"/>
            </a:endParaRPr>
          </a:p>
        </p:txBody>
      </p:sp>
      <p:pic>
        <p:nvPicPr>
          <p:cNvPr id="3" name="Picture 2"/>
          <p:cNvPicPr>
            <a:picLocks noChangeAspect="1"/>
          </p:cNvPicPr>
          <p:nvPr/>
        </p:nvPicPr>
        <p:blipFill>
          <a:blip r:embed="rId3"/>
          <a:stretch>
            <a:fillRect/>
          </a:stretch>
        </p:blipFill>
        <p:spPr>
          <a:xfrm>
            <a:off x="655078" y="1100285"/>
            <a:ext cx="11093577" cy="4748051"/>
          </a:xfrm>
          <a:prstGeom prst="rect">
            <a:avLst/>
          </a:prstGeom>
        </p:spPr>
      </p:pic>
    </p:spTree>
    <p:extLst>
      <p:ext uri="{BB962C8B-B14F-4D97-AF65-F5344CB8AC3E}">
        <p14:creationId xmlns:p14="http://schemas.microsoft.com/office/powerpoint/2010/main" val="2120673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683832" y="598485"/>
            <a:ext cx="10861964" cy="2123658"/>
          </a:xfrm>
          <a:prstGeom prst="rect">
            <a:avLst/>
          </a:prstGeom>
        </p:spPr>
        <p:txBody>
          <a:bodyPr wrap="square">
            <a:spAutoFit/>
          </a:bodyPr>
          <a:lstStyle/>
          <a:p>
            <a:r>
              <a:rPr lang="en-US" sz="2400" b="1" dirty="0">
                <a:latin typeface="Cambria" panose="02040503050406030204" pitchFamily="18" charset="0"/>
                <a:ea typeface="Cambria" panose="02040503050406030204" pitchFamily="18" charset="0"/>
              </a:rPr>
              <a:t>Java Threads | How to create a thread in Java</a:t>
            </a:r>
          </a:p>
          <a:p>
            <a:r>
              <a:rPr lang="en-US" dirty="0"/>
              <a:t>There are two ways to create a thread:</a:t>
            </a:r>
          </a:p>
          <a:p>
            <a:pPr marL="285750" indent="-285750">
              <a:buFont typeface="Arial" panose="020B0604020202020204" pitchFamily="34" charset="0"/>
              <a:buChar char="•"/>
            </a:pPr>
            <a:r>
              <a:rPr lang="en-US" dirty="0" smtClean="0"/>
              <a:t>By </a:t>
            </a:r>
            <a:r>
              <a:rPr lang="en-US" dirty="0"/>
              <a:t>extending Thread class</a:t>
            </a:r>
          </a:p>
          <a:p>
            <a:pPr marL="285750" indent="-285750">
              <a:buFont typeface="Arial" panose="020B0604020202020204" pitchFamily="34" charset="0"/>
              <a:buChar char="•"/>
            </a:pPr>
            <a:r>
              <a:rPr lang="en-US" dirty="0"/>
              <a:t>By implementing Runnable interface.</a:t>
            </a:r>
          </a:p>
          <a:p>
            <a:r>
              <a:rPr lang="en-US" b="1" dirty="0"/>
              <a:t>Thread class:</a:t>
            </a:r>
          </a:p>
          <a:p>
            <a:r>
              <a:rPr lang="en-US" dirty="0"/>
              <a:t>Thread class provide constructors and methods to create and perform operations on a thread</a:t>
            </a:r>
            <a:r>
              <a:rPr lang="en-US" dirty="0" smtClean="0"/>
              <a:t>. Thread </a:t>
            </a:r>
            <a:r>
              <a:rPr lang="en-US" dirty="0"/>
              <a:t>class extends Object class and implements Runnable interface.</a:t>
            </a:r>
          </a:p>
        </p:txBody>
      </p:sp>
      <p:sp>
        <p:nvSpPr>
          <p:cNvPr id="3" name="Rectangle 2"/>
          <p:cNvSpPr/>
          <p:nvPr/>
        </p:nvSpPr>
        <p:spPr>
          <a:xfrm>
            <a:off x="683832" y="2722143"/>
            <a:ext cx="4925387" cy="369332"/>
          </a:xfrm>
          <a:prstGeom prst="rect">
            <a:avLst/>
          </a:prstGeom>
        </p:spPr>
        <p:txBody>
          <a:bodyPr wrap="none">
            <a:spAutoFit/>
          </a:bodyPr>
          <a:lstStyle/>
          <a:p>
            <a:pPr algn="just"/>
            <a:r>
              <a:rPr lang="en-US" dirty="0">
                <a:solidFill>
                  <a:srgbClr val="610B4B"/>
                </a:solidFill>
                <a:latin typeface="erdana"/>
              </a:rPr>
              <a:t>Commonly used Constructors of Thread class:</a:t>
            </a:r>
            <a:endParaRPr lang="en-US" b="0" i="0" dirty="0">
              <a:solidFill>
                <a:srgbClr val="610B4B"/>
              </a:solidFill>
              <a:effectLst/>
              <a:latin typeface="erdana"/>
            </a:endParaRPr>
          </a:p>
        </p:txBody>
      </p:sp>
      <p:sp>
        <p:nvSpPr>
          <p:cNvPr id="5" name="Rectangle 4"/>
          <p:cNvSpPr/>
          <p:nvPr/>
        </p:nvSpPr>
        <p:spPr>
          <a:xfrm>
            <a:off x="683832" y="3091475"/>
            <a:ext cx="6096000" cy="1200329"/>
          </a:xfrm>
          <a:prstGeom prst="rect">
            <a:avLst/>
          </a:prstGeom>
        </p:spPr>
        <p:txBody>
          <a:bodyPr>
            <a:spAutoFit/>
          </a:bodyPr>
          <a:lstStyle/>
          <a:p>
            <a:pPr algn="just">
              <a:buFont typeface="Arial" panose="020B0604020202020204" pitchFamily="34" charset="0"/>
              <a:buChar char="•"/>
            </a:pPr>
            <a:r>
              <a:rPr lang="en-US" dirty="0">
                <a:solidFill>
                  <a:srgbClr val="000000"/>
                </a:solidFill>
                <a:latin typeface="inter-regular"/>
              </a:rPr>
              <a:t>Thread()</a:t>
            </a:r>
          </a:p>
          <a:p>
            <a:pPr algn="just">
              <a:buFont typeface="Arial" panose="020B0604020202020204" pitchFamily="34" charset="0"/>
              <a:buChar char="•"/>
            </a:pPr>
            <a:r>
              <a:rPr lang="en-US" dirty="0">
                <a:solidFill>
                  <a:srgbClr val="000000"/>
                </a:solidFill>
                <a:latin typeface="inter-regular"/>
              </a:rPr>
              <a:t>Thread(String name)</a:t>
            </a:r>
          </a:p>
          <a:p>
            <a:pPr algn="just">
              <a:buFont typeface="Arial" panose="020B0604020202020204" pitchFamily="34" charset="0"/>
              <a:buChar char="•"/>
            </a:pPr>
            <a:r>
              <a:rPr lang="en-US" dirty="0">
                <a:solidFill>
                  <a:srgbClr val="000000"/>
                </a:solidFill>
                <a:latin typeface="inter-regular"/>
              </a:rPr>
              <a:t>Thread(Runnable r)</a:t>
            </a:r>
          </a:p>
          <a:p>
            <a:pPr algn="just">
              <a:buFont typeface="Arial" panose="020B0604020202020204" pitchFamily="34" charset="0"/>
              <a:buChar char="•"/>
            </a:pPr>
            <a:r>
              <a:rPr lang="en-US" dirty="0">
                <a:solidFill>
                  <a:srgbClr val="000000"/>
                </a:solidFill>
                <a:latin typeface="inter-regular"/>
              </a:rPr>
              <a:t>Thread(Runnable </a:t>
            </a:r>
            <a:r>
              <a:rPr lang="en-US" dirty="0" err="1">
                <a:solidFill>
                  <a:srgbClr val="000000"/>
                </a:solidFill>
                <a:latin typeface="inter-regular"/>
              </a:rPr>
              <a:t>r,String</a:t>
            </a:r>
            <a:r>
              <a:rPr lang="en-US" dirty="0">
                <a:solidFill>
                  <a:srgbClr val="000000"/>
                </a:solidFill>
                <a:latin typeface="inter-regular"/>
              </a:rPr>
              <a:t> name)</a:t>
            </a:r>
            <a:endParaRPr lang="en-US" b="0" i="0" dirty="0">
              <a:solidFill>
                <a:srgbClr val="000000"/>
              </a:solidFill>
              <a:effectLst/>
              <a:latin typeface="inter-regular"/>
            </a:endParaRPr>
          </a:p>
        </p:txBody>
      </p:sp>
    </p:spTree>
    <p:extLst>
      <p:ext uri="{BB962C8B-B14F-4D97-AF65-F5344CB8AC3E}">
        <p14:creationId xmlns:p14="http://schemas.microsoft.com/office/powerpoint/2010/main" val="2924656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0" y="726178"/>
            <a:ext cx="6096000" cy="563231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US" b="1" dirty="0" smtClean="0">
                <a:latin typeface="Cambria" panose="02040503050406030204" pitchFamily="18" charset="0"/>
                <a:ea typeface="Cambria" panose="02040503050406030204" pitchFamily="18" charset="0"/>
              </a:rPr>
              <a:t>public </a:t>
            </a:r>
            <a:r>
              <a:rPr lang="en-US" b="1" dirty="0">
                <a:latin typeface="Cambria" panose="02040503050406030204" pitchFamily="18" charset="0"/>
                <a:ea typeface="Cambria" panose="02040503050406030204" pitchFamily="18" charset="0"/>
              </a:rPr>
              <a:t>void run(): </a:t>
            </a:r>
            <a:r>
              <a:rPr lang="en-US" dirty="0">
                <a:latin typeface="Cambria" panose="02040503050406030204" pitchFamily="18" charset="0"/>
                <a:ea typeface="Cambria" panose="02040503050406030204" pitchFamily="18" charset="0"/>
              </a:rPr>
              <a:t>is used to perform action for a thread.</a:t>
            </a:r>
          </a:p>
          <a:p>
            <a:r>
              <a:rPr lang="en-US" b="1" dirty="0">
                <a:latin typeface="Cambria" panose="02040503050406030204" pitchFamily="18" charset="0"/>
                <a:ea typeface="Cambria" panose="02040503050406030204" pitchFamily="18" charset="0"/>
              </a:rPr>
              <a:t>public void start(): </a:t>
            </a:r>
            <a:r>
              <a:rPr lang="en-US" dirty="0">
                <a:latin typeface="Cambria" panose="02040503050406030204" pitchFamily="18" charset="0"/>
                <a:ea typeface="Cambria" panose="02040503050406030204" pitchFamily="18" charset="0"/>
              </a:rPr>
              <a:t>starts the execution of the </a:t>
            </a:r>
            <a:r>
              <a:rPr lang="en-US" dirty="0" err="1">
                <a:latin typeface="Cambria" panose="02040503050406030204" pitchFamily="18" charset="0"/>
                <a:ea typeface="Cambria" panose="02040503050406030204" pitchFamily="18" charset="0"/>
              </a:rPr>
              <a:t>thread.JVM</a:t>
            </a:r>
            <a:r>
              <a:rPr lang="en-US" dirty="0">
                <a:latin typeface="Cambria" panose="02040503050406030204" pitchFamily="18" charset="0"/>
                <a:ea typeface="Cambria" panose="02040503050406030204" pitchFamily="18" charset="0"/>
              </a:rPr>
              <a:t> calls the run() method on the thread.</a:t>
            </a:r>
          </a:p>
          <a:p>
            <a:r>
              <a:rPr lang="en-US" b="1" dirty="0">
                <a:latin typeface="Cambria" panose="02040503050406030204" pitchFamily="18" charset="0"/>
                <a:ea typeface="Cambria" panose="02040503050406030204" pitchFamily="18" charset="0"/>
              </a:rPr>
              <a:t>public void sleep(long </a:t>
            </a:r>
            <a:r>
              <a:rPr lang="en-US" b="1" dirty="0" err="1">
                <a:latin typeface="Cambria" panose="02040503050406030204" pitchFamily="18" charset="0"/>
                <a:ea typeface="Cambria" panose="02040503050406030204" pitchFamily="18" charset="0"/>
              </a:rPr>
              <a:t>miliseconds</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Causes the currently executing thread to sleep (temporarily cease execution) for the specified number of milliseconds.</a:t>
            </a:r>
          </a:p>
          <a:p>
            <a:r>
              <a:rPr lang="en-US" b="1" dirty="0">
                <a:latin typeface="Cambria" panose="02040503050406030204" pitchFamily="18" charset="0"/>
                <a:ea typeface="Cambria" panose="02040503050406030204" pitchFamily="18" charset="0"/>
              </a:rPr>
              <a:t>public void join(): </a:t>
            </a:r>
            <a:r>
              <a:rPr lang="en-US" dirty="0">
                <a:latin typeface="Cambria" panose="02040503050406030204" pitchFamily="18" charset="0"/>
                <a:ea typeface="Cambria" panose="02040503050406030204" pitchFamily="18" charset="0"/>
              </a:rPr>
              <a:t>waits for a thread to die.</a:t>
            </a:r>
          </a:p>
          <a:p>
            <a:r>
              <a:rPr lang="en-US" b="1" dirty="0">
                <a:latin typeface="Cambria" panose="02040503050406030204" pitchFamily="18" charset="0"/>
                <a:ea typeface="Cambria" panose="02040503050406030204" pitchFamily="18" charset="0"/>
              </a:rPr>
              <a:t>public void join(long </a:t>
            </a:r>
            <a:r>
              <a:rPr lang="en-US" b="1" dirty="0" err="1">
                <a:latin typeface="Cambria" panose="02040503050406030204" pitchFamily="18" charset="0"/>
                <a:ea typeface="Cambria" panose="02040503050406030204" pitchFamily="18" charset="0"/>
              </a:rPr>
              <a:t>miliseconds</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waits for a thread to die for the specified </a:t>
            </a:r>
            <a:r>
              <a:rPr lang="en-US" dirty="0" err="1">
                <a:latin typeface="Cambria" panose="02040503050406030204" pitchFamily="18" charset="0"/>
                <a:ea typeface="Cambria" panose="02040503050406030204" pitchFamily="18" charset="0"/>
              </a:rPr>
              <a:t>miliseconds</a:t>
            </a:r>
            <a:r>
              <a:rPr lang="en-US" dirty="0">
                <a:latin typeface="Cambria" panose="02040503050406030204" pitchFamily="18" charset="0"/>
                <a:ea typeface="Cambria" panose="02040503050406030204" pitchFamily="18" charset="0"/>
              </a:rPr>
              <a:t>.</a:t>
            </a:r>
          </a:p>
          <a:p>
            <a:r>
              <a:rPr lang="en-US" b="1" dirty="0">
                <a:latin typeface="Cambria" panose="02040503050406030204" pitchFamily="18" charset="0"/>
                <a:ea typeface="Cambria" panose="02040503050406030204" pitchFamily="18" charset="0"/>
              </a:rPr>
              <a:t>public </a:t>
            </a:r>
            <a:r>
              <a:rPr lang="en-US" b="1" dirty="0" err="1">
                <a:latin typeface="Cambria" panose="02040503050406030204" pitchFamily="18" charset="0"/>
                <a:ea typeface="Cambria" panose="02040503050406030204" pitchFamily="18" charset="0"/>
              </a:rPr>
              <a:t>int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getPriority</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returns the priority of the thread.</a:t>
            </a:r>
          </a:p>
          <a:p>
            <a:r>
              <a:rPr lang="en-US" b="1" dirty="0">
                <a:latin typeface="Cambria" panose="02040503050406030204" pitchFamily="18" charset="0"/>
                <a:ea typeface="Cambria" panose="02040503050406030204" pitchFamily="18" charset="0"/>
              </a:rPr>
              <a:t>public </a:t>
            </a:r>
            <a:r>
              <a:rPr lang="en-US" b="1" dirty="0" err="1">
                <a:latin typeface="Cambria" panose="02040503050406030204" pitchFamily="18" charset="0"/>
                <a:ea typeface="Cambria" panose="02040503050406030204" pitchFamily="18" charset="0"/>
              </a:rPr>
              <a:t>int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setPriority</a:t>
            </a:r>
            <a:r>
              <a:rPr lang="en-US" b="1" dirty="0">
                <a:latin typeface="Cambria" panose="02040503050406030204" pitchFamily="18" charset="0"/>
                <a:ea typeface="Cambria" panose="02040503050406030204" pitchFamily="18" charset="0"/>
              </a:rPr>
              <a:t>(</a:t>
            </a:r>
            <a:r>
              <a:rPr lang="en-US" b="1" dirty="0" err="1">
                <a:latin typeface="Cambria" panose="02040503050406030204" pitchFamily="18" charset="0"/>
                <a:ea typeface="Cambria" panose="02040503050406030204" pitchFamily="18" charset="0"/>
              </a:rPr>
              <a:t>int</a:t>
            </a:r>
            <a:r>
              <a:rPr lang="en-US" b="1" dirty="0">
                <a:latin typeface="Cambria" panose="02040503050406030204" pitchFamily="18" charset="0"/>
                <a:ea typeface="Cambria" panose="02040503050406030204" pitchFamily="18" charset="0"/>
              </a:rPr>
              <a:t> priority): </a:t>
            </a:r>
            <a:r>
              <a:rPr lang="en-US" dirty="0">
                <a:latin typeface="Cambria" panose="02040503050406030204" pitchFamily="18" charset="0"/>
                <a:ea typeface="Cambria" panose="02040503050406030204" pitchFamily="18" charset="0"/>
              </a:rPr>
              <a:t>changes the priority of the thread.</a:t>
            </a:r>
          </a:p>
          <a:p>
            <a:r>
              <a:rPr lang="en-US" b="1" dirty="0">
                <a:latin typeface="Cambria" panose="02040503050406030204" pitchFamily="18" charset="0"/>
                <a:ea typeface="Cambria" panose="02040503050406030204" pitchFamily="18" charset="0"/>
              </a:rPr>
              <a:t>public String </a:t>
            </a:r>
            <a:r>
              <a:rPr lang="en-US" b="1" dirty="0" err="1">
                <a:latin typeface="Cambria" panose="02040503050406030204" pitchFamily="18" charset="0"/>
                <a:ea typeface="Cambria" panose="02040503050406030204" pitchFamily="18" charset="0"/>
              </a:rPr>
              <a:t>getName</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returns the name of the thread.</a:t>
            </a:r>
          </a:p>
          <a:p>
            <a:r>
              <a:rPr lang="en-US" b="1" dirty="0">
                <a:latin typeface="Cambria" panose="02040503050406030204" pitchFamily="18" charset="0"/>
                <a:ea typeface="Cambria" panose="02040503050406030204" pitchFamily="18" charset="0"/>
              </a:rPr>
              <a:t>public void </a:t>
            </a:r>
            <a:r>
              <a:rPr lang="en-US" b="1" dirty="0" err="1">
                <a:latin typeface="Cambria" panose="02040503050406030204" pitchFamily="18" charset="0"/>
                <a:ea typeface="Cambria" panose="02040503050406030204" pitchFamily="18" charset="0"/>
              </a:rPr>
              <a:t>setName</a:t>
            </a:r>
            <a:r>
              <a:rPr lang="en-US" b="1" dirty="0">
                <a:latin typeface="Cambria" panose="02040503050406030204" pitchFamily="18" charset="0"/>
                <a:ea typeface="Cambria" panose="02040503050406030204" pitchFamily="18" charset="0"/>
              </a:rPr>
              <a:t>(String name): </a:t>
            </a:r>
            <a:r>
              <a:rPr lang="en-US" dirty="0">
                <a:latin typeface="Cambria" panose="02040503050406030204" pitchFamily="18" charset="0"/>
                <a:ea typeface="Cambria" panose="02040503050406030204" pitchFamily="18" charset="0"/>
              </a:rPr>
              <a:t>changes the name of the thread.</a:t>
            </a:r>
          </a:p>
          <a:p>
            <a:r>
              <a:rPr lang="en-US" b="1" dirty="0">
                <a:latin typeface="Cambria" panose="02040503050406030204" pitchFamily="18" charset="0"/>
                <a:ea typeface="Cambria" panose="02040503050406030204" pitchFamily="18" charset="0"/>
              </a:rPr>
              <a:t>public Thread </a:t>
            </a:r>
            <a:r>
              <a:rPr lang="en-US" b="1" dirty="0" err="1">
                <a:latin typeface="Cambria" panose="02040503050406030204" pitchFamily="18" charset="0"/>
                <a:ea typeface="Cambria" panose="02040503050406030204" pitchFamily="18" charset="0"/>
              </a:rPr>
              <a:t>currentThread</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returns the reference of currently executing thread.</a:t>
            </a:r>
          </a:p>
          <a:p>
            <a:r>
              <a:rPr lang="en-US" b="1" dirty="0">
                <a:latin typeface="Cambria" panose="02040503050406030204" pitchFamily="18" charset="0"/>
                <a:ea typeface="Cambria" panose="02040503050406030204" pitchFamily="18" charset="0"/>
              </a:rPr>
              <a:t>public </a:t>
            </a:r>
            <a:r>
              <a:rPr lang="en-US" b="1" dirty="0" err="1">
                <a:latin typeface="Cambria" panose="02040503050406030204" pitchFamily="18" charset="0"/>
                <a:ea typeface="Cambria" panose="02040503050406030204" pitchFamily="18" charset="0"/>
              </a:rPr>
              <a:t>int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getId</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returns the id of the thread.</a:t>
            </a:r>
          </a:p>
          <a:p>
            <a:r>
              <a:rPr lang="en-US" b="1" dirty="0">
                <a:latin typeface="Cambria" panose="02040503050406030204" pitchFamily="18" charset="0"/>
                <a:ea typeface="Cambria" panose="02040503050406030204" pitchFamily="18" charset="0"/>
              </a:rPr>
              <a:t>public </a:t>
            </a:r>
            <a:r>
              <a:rPr lang="en-US" b="1" dirty="0" err="1">
                <a:latin typeface="Cambria" panose="02040503050406030204" pitchFamily="18" charset="0"/>
                <a:ea typeface="Cambria" panose="02040503050406030204" pitchFamily="18" charset="0"/>
              </a:rPr>
              <a:t>Thread.State</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getState</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returns the state of the thread.</a:t>
            </a:r>
          </a:p>
        </p:txBody>
      </p:sp>
      <p:sp>
        <p:nvSpPr>
          <p:cNvPr id="3" name="Rectangle 2"/>
          <p:cNvSpPr/>
          <p:nvPr/>
        </p:nvSpPr>
        <p:spPr>
          <a:xfrm>
            <a:off x="6096000" y="726178"/>
            <a:ext cx="6096000" cy="50783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US" b="1" dirty="0">
                <a:latin typeface="Cambria" panose="02040503050406030204" pitchFamily="18" charset="0"/>
                <a:ea typeface="Cambria" panose="02040503050406030204" pitchFamily="18" charset="0"/>
              </a:rPr>
              <a:t>public </a:t>
            </a:r>
            <a:r>
              <a:rPr lang="en-US" b="1" dirty="0" err="1">
                <a:latin typeface="Cambria" panose="02040503050406030204" pitchFamily="18" charset="0"/>
                <a:ea typeface="Cambria" panose="02040503050406030204" pitchFamily="18" charset="0"/>
              </a:rPr>
              <a:t>boolean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isAlive</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tests if the thread is alive.</a:t>
            </a:r>
          </a:p>
          <a:p>
            <a:r>
              <a:rPr lang="en-US" b="1" dirty="0">
                <a:latin typeface="Cambria" panose="02040503050406030204" pitchFamily="18" charset="0"/>
                <a:ea typeface="Cambria" panose="02040503050406030204" pitchFamily="18" charset="0"/>
              </a:rPr>
              <a:t>public void yield(): </a:t>
            </a:r>
            <a:r>
              <a:rPr lang="en-US" dirty="0">
                <a:latin typeface="Cambria" panose="02040503050406030204" pitchFamily="18" charset="0"/>
                <a:ea typeface="Cambria" panose="02040503050406030204" pitchFamily="18" charset="0"/>
              </a:rPr>
              <a:t>causes the currently executing thread object to temporarily pause and allow other threads to execute.</a:t>
            </a:r>
          </a:p>
          <a:p>
            <a:r>
              <a:rPr lang="en-US" b="1" dirty="0">
                <a:latin typeface="Cambria" panose="02040503050406030204" pitchFamily="18" charset="0"/>
                <a:ea typeface="Cambria" panose="02040503050406030204" pitchFamily="18" charset="0"/>
              </a:rPr>
              <a:t>public void suspend(): </a:t>
            </a:r>
            <a:r>
              <a:rPr lang="en-US" dirty="0">
                <a:latin typeface="Cambria" panose="02040503050406030204" pitchFamily="18" charset="0"/>
                <a:ea typeface="Cambria" panose="02040503050406030204" pitchFamily="18" charset="0"/>
              </a:rPr>
              <a:t>is used to suspend the thread(</a:t>
            </a:r>
            <a:r>
              <a:rPr lang="en-US" dirty="0" err="1">
                <a:latin typeface="Cambria" panose="02040503050406030204" pitchFamily="18" charset="0"/>
                <a:ea typeface="Cambria" panose="02040503050406030204" pitchFamily="18" charset="0"/>
              </a:rPr>
              <a:t>depricated</a:t>
            </a:r>
            <a:r>
              <a:rPr lang="en-US" dirty="0">
                <a:latin typeface="Cambria" panose="02040503050406030204" pitchFamily="18" charset="0"/>
                <a:ea typeface="Cambria" panose="02040503050406030204" pitchFamily="18" charset="0"/>
              </a:rPr>
              <a:t>).</a:t>
            </a:r>
          </a:p>
          <a:p>
            <a:r>
              <a:rPr lang="en-US" b="1" dirty="0">
                <a:latin typeface="Cambria" panose="02040503050406030204" pitchFamily="18" charset="0"/>
                <a:ea typeface="Cambria" panose="02040503050406030204" pitchFamily="18" charset="0"/>
              </a:rPr>
              <a:t>public void resume(): </a:t>
            </a:r>
            <a:r>
              <a:rPr lang="en-US" dirty="0">
                <a:latin typeface="Cambria" panose="02040503050406030204" pitchFamily="18" charset="0"/>
                <a:ea typeface="Cambria" panose="02040503050406030204" pitchFamily="18" charset="0"/>
              </a:rPr>
              <a:t>is used to resume the suspended thread(</a:t>
            </a:r>
            <a:r>
              <a:rPr lang="en-US" dirty="0" err="1">
                <a:latin typeface="Cambria" panose="02040503050406030204" pitchFamily="18" charset="0"/>
                <a:ea typeface="Cambria" panose="02040503050406030204" pitchFamily="18" charset="0"/>
              </a:rPr>
              <a:t>depricated</a:t>
            </a:r>
            <a:r>
              <a:rPr lang="en-US" dirty="0">
                <a:latin typeface="Cambria" panose="02040503050406030204" pitchFamily="18" charset="0"/>
                <a:ea typeface="Cambria" panose="02040503050406030204" pitchFamily="18" charset="0"/>
              </a:rPr>
              <a:t>).</a:t>
            </a:r>
          </a:p>
          <a:p>
            <a:r>
              <a:rPr lang="en-US" b="1" dirty="0">
                <a:latin typeface="Cambria" panose="02040503050406030204" pitchFamily="18" charset="0"/>
                <a:ea typeface="Cambria" panose="02040503050406030204" pitchFamily="18" charset="0"/>
              </a:rPr>
              <a:t>public void stop(): </a:t>
            </a:r>
            <a:r>
              <a:rPr lang="en-US" dirty="0">
                <a:latin typeface="Cambria" panose="02040503050406030204" pitchFamily="18" charset="0"/>
                <a:ea typeface="Cambria" panose="02040503050406030204" pitchFamily="18" charset="0"/>
              </a:rPr>
              <a:t>is used to stop the thread(</a:t>
            </a:r>
            <a:r>
              <a:rPr lang="en-US" dirty="0" err="1">
                <a:latin typeface="Cambria" panose="02040503050406030204" pitchFamily="18" charset="0"/>
                <a:ea typeface="Cambria" panose="02040503050406030204" pitchFamily="18" charset="0"/>
              </a:rPr>
              <a:t>depricated</a:t>
            </a:r>
            <a:r>
              <a:rPr lang="en-US" dirty="0">
                <a:latin typeface="Cambria" panose="02040503050406030204" pitchFamily="18" charset="0"/>
                <a:ea typeface="Cambria" panose="02040503050406030204" pitchFamily="18" charset="0"/>
              </a:rPr>
              <a:t>).</a:t>
            </a:r>
          </a:p>
          <a:p>
            <a:r>
              <a:rPr lang="en-US" b="1" dirty="0">
                <a:latin typeface="Cambria" panose="02040503050406030204" pitchFamily="18" charset="0"/>
                <a:ea typeface="Cambria" panose="02040503050406030204" pitchFamily="18" charset="0"/>
              </a:rPr>
              <a:t>public </a:t>
            </a:r>
            <a:r>
              <a:rPr lang="en-US" b="1" dirty="0" err="1">
                <a:latin typeface="Cambria" panose="02040503050406030204" pitchFamily="18" charset="0"/>
                <a:ea typeface="Cambria" panose="02040503050406030204" pitchFamily="18" charset="0"/>
              </a:rPr>
              <a:t>boolean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isDaemon</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tests if the thread is a daemon thread.</a:t>
            </a:r>
          </a:p>
          <a:p>
            <a:r>
              <a:rPr lang="en-US" b="1" dirty="0">
                <a:latin typeface="Cambria" panose="02040503050406030204" pitchFamily="18" charset="0"/>
                <a:ea typeface="Cambria" panose="02040503050406030204" pitchFamily="18" charset="0"/>
              </a:rPr>
              <a:t>public void </a:t>
            </a:r>
            <a:r>
              <a:rPr lang="en-US" b="1" dirty="0" err="1">
                <a:latin typeface="Cambria" panose="02040503050406030204" pitchFamily="18" charset="0"/>
                <a:ea typeface="Cambria" panose="02040503050406030204" pitchFamily="18" charset="0"/>
              </a:rPr>
              <a:t>setDaemon</a:t>
            </a:r>
            <a:r>
              <a:rPr lang="en-US" b="1" dirty="0">
                <a:latin typeface="Cambria" panose="02040503050406030204" pitchFamily="18" charset="0"/>
                <a:ea typeface="Cambria" panose="02040503050406030204" pitchFamily="18" charset="0"/>
              </a:rPr>
              <a:t>(</a:t>
            </a:r>
            <a:r>
              <a:rPr lang="en-US" b="1" dirty="0" err="1">
                <a:latin typeface="Cambria" panose="02040503050406030204" pitchFamily="18" charset="0"/>
                <a:ea typeface="Cambria" panose="02040503050406030204" pitchFamily="18" charset="0"/>
              </a:rPr>
              <a:t>boolean</a:t>
            </a:r>
            <a:r>
              <a:rPr lang="en-US" b="1" dirty="0">
                <a:latin typeface="Cambria" panose="02040503050406030204" pitchFamily="18" charset="0"/>
                <a:ea typeface="Cambria" panose="02040503050406030204" pitchFamily="18" charset="0"/>
              </a:rPr>
              <a:t> b): </a:t>
            </a:r>
            <a:r>
              <a:rPr lang="en-US" dirty="0">
                <a:latin typeface="Cambria" panose="02040503050406030204" pitchFamily="18" charset="0"/>
                <a:ea typeface="Cambria" panose="02040503050406030204" pitchFamily="18" charset="0"/>
              </a:rPr>
              <a:t>marks the thread as daemon or user thread.</a:t>
            </a:r>
          </a:p>
          <a:p>
            <a:r>
              <a:rPr lang="en-US" b="1" dirty="0">
                <a:latin typeface="Cambria" panose="02040503050406030204" pitchFamily="18" charset="0"/>
                <a:ea typeface="Cambria" panose="02040503050406030204" pitchFamily="18" charset="0"/>
              </a:rPr>
              <a:t>public void interrupt(): </a:t>
            </a:r>
            <a:r>
              <a:rPr lang="en-US" dirty="0">
                <a:latin typeface="Cambria" panose="02040503050406030204" pitchFamily="18" charset="0"/>
                <a:ea typeface="Cambria" panose="02040503050406030204" pitchFamily="18" charset="0"/>
              </a:rPr>
              <a:t>interrupts the thread.</a:t>
            </a:r>
          </a:p>
          <a:p>
            <a:r>
              <a:rPr lang="en-US" b="1" dirty="0">
                <a:latin typeface="Cambria" panose="02040503050406030204" pitchFamily="18" charset="0"/>
                <a:ea typeface="Cambria" panose="02040503050406030204" pitchFamily="18" charset="0"/>
              </a:rPr>
              <a:t>public </a:t>
            </a:r>
            <a:r>
              <a:rPr lang="en-US" b="1" dirty="0" err="1">
                <a:latin typeface="Cambria" panose="02040503050406030204" pitchFamily="18" charset="0"/>
                <a:ea typeface="Cambria" panose="02040503050406030204" pitchFamily="18" charset="0"/>
              </a:rPr>
              <a:t>boolean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isInterrupted</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tests if the thread has been interrupted.</a:t>
            </a:r>
          </a:p>
          <a:p>
            <a:r>
              <a:rPr lang="en-US" b="1" dirty="0">
                <a:latin typeface="Cambria" panose="02040503050406030204" pitchFamily="18" charset="0"/>
                <a:ea typeface="Cambria" panose="02040503050406030204" pitchFamily="18" charset="0"/>
              </a:rPr>
              <a:t>public static </a:t>
            </a:r>
            <a:r>
              <a:rPr lang="en-US" b="1" dirty="0" err="1">
                <a:latin typeface="Cambria" panose="02040503050406030204" pitchFamily="18" charset="0"/>
                <a:ea typeface="Cambria" panose="02040503050406030204" pitchFamily="18" charset="0"/>
              </a:rPr>
              <a:t>boolean</a:t>
            </a:r>
            <a:r>
              <a:rPr lang="en-US" b="1" dirty="0">
                <a:latin typeface="Cambria" panose="02040503050406030204" pitchFamily="18" charset="0"/>
                <a:ea typeface="Cambria" panose="02040503050406030204" pitchFamily="18" charset="0"/>
              </a:rPr>
              <a:t> interrupted(): </a:t>
            </a:r>
            <a:r>
              <a:rPr lang="en-US" dirty="0">
                <a:latin typeface="Cambria" panose="02040503050406030204" pitchFamily="18" charset="0"/>
                <a:ea typeface="Cambria" panose="02040503050406030204" pitchFamily="18" charset="0"/>
              </a:rPr>
              <a:t>tests if the current thread has been interrupted.</a:t>
            </a:r>
          </a:p>
        </p:txBody>
      </p:sp>
      <p:sp>
        <p:nvSpPr>
          <p:cNvPr id="5" name="Rectangle 4"/>
          <p:cNvSpPr/>
          <p:nvPr/>
        </p:nvSpPr>
        <p:spPr>
          <a:xfrm>
            <a:off x="2831132" y="120039"/>
            <a:ext cx="6529736" cy="523220"/>
          </a:xfrm>
          <a:prstGeom prst="rect">
            <a:avLst/>
          </a:prstGeom>
        </p:spPr>
        <p:txBody>
          <a:bodyPr wrap="none">
            <a:spAutoFit/>
          </a:bodyPr>
          <a:lstStyle/>
          <a:p>
            <a:r>
              <a:rPr lang="en-US" sz="2800" dirty="0">
                <a:solidFill>
                  <a:srgbClr val="FF0000"/>
                </a:solidFill>
                <a:latin typeface="Cambria" panose="02040503050406030204" pitchFamily="18" charset="0"/>
                <a:ea typeface="Cambria" panose="02040503050406030204" pitchFamily="18" charset="0"/>
              </a:rPr>
              <a:t>Commonly used methods of Thread class:</a:t>
            </a:r>
          </a:p>
        </p:txBody>
      </p:sp>
    </p:spTree>
    <p:extLst>
      <p:ext uri="{BB962C8B-B14F-4D97-AF65-F5344CB8AC3E}">
        <p14:creationId xmlns:p14="http://schemas.microsoft.com/office/powerpoint/2010/main" val="3874377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683831" y="667803"/>
            <a:ext cx="10829295" cy="4062651"/>
          </a:xfrm>
          <a:prstGeom prst="rect">
            <a:avLst/>
          </a:prstGeom>
        </p:spPr>
        <p:txBody>
          <a:bodyPr wrap="square">
            <a:spAutoFit/>
          </a:bodyPr>
          <a:lstStyle/>
          <a:p>
            <a:pPr algn="just">
              <a:lnSpc>
                <a:spcPct val="150000"/>
              </a:lnSpc>
            </a:pPr>
            <a:r>
              <a:rPr lang="en-US" sz="2400" dirty="0">
                <a:solidFill>
                  <a:srgbClr val="610B4B"/>
                </a:solidFill>
                <a:latin typeface="Cambria" panose="02040503050406030204" pitchFamily="18" charset="0"/>
                <a:ea typeface="Cambria" panose="02040503050406030204" pitchFamily="18" charset="0"/>
              </a:rPr>
              <a:t>Runnable interface:</a:t>
            </a:r>
          </a:p>
          <a:p>
            <a:pPr algn="just">
              <a:lnSpc>
                <a:spcPct val="150000"/>
              </a:lnSpc>
            </a:pPr>
            <a:r>
              <a:rPr lang="en-US" dirty="0">
                <a:solidFill>
                  <a:srgbClr val="333333"/>
                </a:solidFill>
                <a:latin typeface="Cambria" panose="02040503050406030204" pitchFamily="18" charset="0"/>
                <a:ea typeface="Cambria" panose="02040503050406030204" pitchFamily="18" charset="0"/>
              </a:rPr>
              <a:t>The Runnable interface should be implemented by any class whose instances are intended to be executed by a thread. Runnable interface have only one method named run().</a:t>
            </a:r>
          </a:p>
          <a:p>
            <a:pPr algn="just">
              <a:lnSpc>
                <a:spcPct val="150000"/>
              </a:lnSpc>
              <a:buFont typeface="+mj-lt"/>
              <a:buAutoNum type="arabicPeriod"/>
            </a:pPr>
            <a:r>
              <a:rPr lang="en-US" b="1" dirty="0">
                <a:solidFill>
                  <a:srgbClr val="000000"/>
                </a:solidFill>
                <a:latin typeface="Cambria" panose="02040503050406030204" pitchFamily="18" charset="0"/>
                <a:ea typeface="Cambria" panose="02040503050406030204" pitchFamily="18" charset="0"/>
              </a:rPr>
              <a:t>public void run():</a:t>
            </a:r>
            <a:r>
              <a:rPr lang="en-US" dirty="0">
                <a:solidFill>
                  <a:srgbClr val="000000"/>
                </a:solidFill>
                <a:latin typeface="Cambria" panose="02040503050406030204" pitchFamily="18" charset="0"/>
                <a:ea typeface="Cambria" panose="02040503050406030204" pitchFamily="18" charset="0"/>
              </a:rPr>
              <a:t> is used to perform action for a thread.</a:t>
            </a:r>
          </a:p>
          <a:p>
            <a:pPr algn="just">
              <a:lnSpc>
                <a:spcPct val="150000"/>
              </a:lnSpc>
            </a:pPr>
            <a:r>
              <a:rPr lang="en-US" dirty="0">
                <a:solidFill>
                  <a:srgbClr val="610B4B"/>
                </a:solidFill>
                <a:latin typeface="Cambria" panose="02040503050406030204" pitchFamily="18" charset="0"/>
                <a:ea typeface="Cambria" panose="02040503050406030204" pitchFamily="18" charset="0"/>
              </a:rPr>
              <a:t>Starting a thread:</a:t>
            </a:r>
          </a:p>
          <a:p>
            <a:pPr algn="just">
              <a:lnSpc>
                <a:spcPct val="150000"/>
              </a:lnSpc>
            </a:pPr>
            <a:r>
              <a:rPr lang="en-US" dirty="0">
                <a:solidFill>
                  <a:srgbClr val="333333"/>
                </a:solidFill>
                <a:latin typeface="Cambria" panose="02040503050406030204" pitchFamily="18" charset="0"/>
                <a:ea typeface="Cambria" panose="02040503050406030204" pitchFamily="18" charset="0"/>
              </a:rPr>
              <a:t>The </a:t>
            </a:r>
            <a:r>
              <a:rPr lang="en-US" b="1" dirty="0">
                <a:solidFill>
                  <a:srgbClr val="333333"/>
                </a:solidFill>
                <a:latin typeface="Cambria" panose="02040503050406030204" pitchFamily="18" charset="0"/>
                <a:ea typeface="Cambria" panose="02040503050406030204" pitchFamily="18" charset="0"/>
              </a:rPr>
              <a:t>start() method</a:t>
            </a:r>
            <a:r>
              <a:rPr lang="en-US" dirty="0">
                <a:solidFill>
                  <a:srgbClr val="333333"/>
                </a:solidFill>
                <a:latin typeface="Cambria" panose="02040503050406030204" pitchFamily="18" charset="0"/>
                <a:ea typeface="Cambria" panose="02040503050406030204" pitchFamily="18" charset="0"/>
              </a:rPr>
              <a:t> of Thread class is used to start a newly created thread. It performs the following tasks</a:t>
            </a:r>
            <a:r>
              <a:rPr lang="en-US" dirty="0" smtClean="0">
                <a:solidFill>
                  <a:srgbClr val="333333"/>
                </a:solidFill>
                <a:latin typeface="Cambria" panose="02040503050406030204" pitchFamily="18" charset="0"/>
                <a:ea typeface="Cambria" panose="02040503050406030204" pitchFamily="18" charset="0"/>
              </a:rPr>
              <a:t>:</a:t>
            </a:r>
          </a:p>
          <a:p>
            <a:pPr marL="285750" indent="-285750">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A new thread starts(with new </a:t>
            </a:r>
            <a:r>
              <a:rPr lang="en-US" dirty="0" err="1">
                <a:latin typeface="Cambria" panose="02040503050406030204" pitchFamily="18" charset="0"/>
                <a:ea typeface="Cambria" panose="02040503050406030204" pitchFamily="18" charset="0"/>
              </a:rPr>
              <a:t>callstack</a:t>
            </a:r>
            <a:r>
              <a:rPr lang="en-US" dirty="0">
                <a:latin typeface="Cambria" panose="02040503050406030204" pitchFamily="18" charset="0"/>
                <a:ea typeface="Cambria" panose="02040503050406030204" pitchFamily="18" charset="0"/>
              </a:rPr>
              <a:t>).</a:t>
            </a:r>
          </a:p>
          <a:p>
            <a:pPr marL="285750" indent="-285750">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The thread moves from New state to the Runnable state.</a:t>
            </a:r>
          </a:p>
          <a:p>
            <a:pPr marL="285750" indent="-285750">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When the thread gets a chance to execute, its target run() method will run</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83751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304800" y="856634"/>
            <a:ext cx="11180618" cy="4385816"/>
          </a:xfrm>
          <a:prstGeom prst="rect">
            <a:avLst/>
          </a:prstGeom>
        </p:spPr>
        <p:txBody>
          <a:bodyPr wrap="square">
            <a:spAutoFit/>
          </a:bodyPr>
          <a:lstStyle/>
          <a:p>
            <a:pPr>
              <a:lnSpc>
                <a:spcPct val="150000"/>
              </a:lnSpc>
            </a:pPr>
            <a:r>
              <a:rPr lang="en-US" sz="2400" b="1" dirty="0">
                <a:latin typeface="Cambria" panose="02040503050406030204" pitchFamily="18" charset="0"/>
                <a:ea typeface="Cambria" panose="02040503050406030204" pitchFamily="18" charset="0"/>
              </a:rPr>
              <a:t>Priority of a Thread (Thread Priority): </a:t>
            </a:r>
            <a:endParaRPr lang="en-US" sz="2400" b="1" dirty="0" smtClean="0">
              <a:latin typeface="Cambria" panose="02040503050406030204" pitchFamily="18" charset="0"/>
              <a:ea typeface="Cambria" panose="02040503050406030204" pitchFamily="18" charset="0"/>
            </a:endParaRPr>
          </a:p>
          <a:p>
            <a:pPr>
              <a:lnSpc>
                <a:spcPct val="150000"/>
              </a:lnSpc>
            </a:pPr>
            <a:r>
              <a:rPr lang="en-US" dirty="0" smtClean="0">
                <a:latin typeface="Cambria" panose="02040503050406030204" pitchFamily="18" charset="0"/>
                <a:ea typeface="Cambria" panose="02040503050406030204" pitchFamily="18" charset="0"/>
              </a:rPr>
              <a:t>Each </a:t>
            </a:r>
            <a:r>
              <a:rPr lang="en-US" dirty="0">
                <a:latin typeface="Cambria" panose="02040503050406030204" pitchFamily="18" charset="0"/>
                <a:ea typeface="Cambria" panose="02040503050406030204" pitchFamily="18" charset="0"/>
              </a:rPr>
              <a:t>thread have a priority. Priorities are represented by a number between 1 and 10. In most cases, thread </a:t>
            </a:r>
            <a:r>
              <a:rPr lang="en-US" dirty="0" smtClean="0">
                <a:latin typeface="Cambria" panose="02040503050406030204" pitchFamily="18" charset="0"/>
                <a:ea typeface="Cambria" panose="02040503050406030204" pitchFamily="18" charset="0"/>
              </a:rPr>
              <a:t>scheduler </a:t>
            </a:r>
            <a:r>
              <a:rPr lang="en-US" dirty="0">
                <a:latin typeface="Cambria" panose="02040503050406030204" pitchFamily="18" charset="0"/>
                <a:ea typeface="Cambria" panose="02040503050406030204" pitchFamily="18" charset="0"/>
              </a:rPr>
              <a:t>schedules the threads according to their priority (known as preemptive scheduling). But it is not guaranteed because it depends on JVM specification that which scheduling it chooses. 3 constants defined in Thread class: </a:t>
            </a:r>
            <a:endParaRPr lang="en-US" dirty="0" smtClean="0">
              <a:latin typeface="Cambria" panose="02040503050406030204" pitchFamily="18" charset="0"/>
              <a:ea typeface="Cambria" panose="02040503050406030204" pitchFamily="18" charset="0"/>
            </a:endParaRPr>
          </a:p>
          <a:p>
            <a:pPr marL="342900" indent="-342900">
              <a:lnSpc>
                <a:spcPct val="150000"/>
              </a:lnSpc>
              <a:buAutoNum type="arabicPeriod"/>
            </a:pPr>
            <a:r>
              <a:rPr lang="en-US" dirty="0" smtClean="0">
                <a:latin typeface="Cambria" panose="02040503050406030204" pitchFamily="18" charset="0"/>
                <a:ea typeface="Cambria" panose="02040503050406030204" pitchFamily="18" charset="0"/>
              </a:rPr>
              <a:t>public </a:t>
            </a:r>
            <a:r>
              <a:rPr lang="en-US" dirty="0">
                <a:latin typeface="Cambria" panose="02040503050406030204" pitchFamily="18" charset="0"/>
                <a:ea typeface="Cambria" panose="02040503050406030204" pitchFamily="18" charset="0"/>
              </a:rPr>
              <a:t>static </a:t>
            </a:r>
            <a:r>
              <a:rPr lang="en-US" dirty="0" err="1">
                <a:latin typeface="Cambria" panose="02040503050406030204" pitchFamily="18" charset="0"/>
                <a:ea typeface="Cambria" panose="02040503050406030204" pitchFamily="18" charset="0"/>
              </a:rPr>
              <a:t>intMIN_PRIORITY</a:t>
            </a:r>
            <a:r>
              <a:rPr lang="en-US" dirty="0">
                <a:latin typeface="Cambria" panose="02040503050406030204" pitchFamily="18" charset="0"/>
                <a:ea typeface="Cambria" panose="02040503050406030204" pitchFamily="18" charset="0"/>
              </a:rPr>
              <a:t> </a:t>
            </a:r>
            <a:endParaRPr lang="en-US" dirty="0" smtClean="0">
              <a:latin typeface="Cambria" panose="02040503050406030204" pitchFamily="18" charset="0"/>
              <a:ea typeface="Cambria" panose="02040503050406030204" pitchFamily="18" charset="0"/>
            </a:endParaRPr>
          </a:p>
          <a:p>
            <a:pPr marL="342900" indent="-342900">
              <a:lnSpc>
                <a:spcPct val="150000"/>
              </a:lnSpc>
              <a:buAutoNum type="arabicPeriod"/>
            </a:pPr>
            <a:r>
              <a:rPr lang="en-US" dirty="0" smtClean="0">
                <a:latin typeface="Cambria" panose="02040503050406030204" pitchFamily="18" charset="0"/>
                <a:ea typeface="Cambria" panose="02040503050406030204" pitchFamily="18" charset="0"/>
              </a:rPr>
              <a:t>public </a:t>
            </a:r>
            <a:r>
              <a:rPr lang="en-US" dirty="0">
                <a:latin typeface="Cambria" panose="02040503050406030204" pitchFamily="18" charset="0"/>
                <a:ea typeface="Cambria" panose="02040503050406030204" pitchFamily="18" charset="0"/>
              </a:rPr>
              <a:t>static </a:t>
            </a:r>
            <a:r>
              <a:rPr lang="en-US" dirty="0" err="1">
                <a:latin typeface="Cambria" panose="02040503050406030204" pitchFamily="18" charset="0"/>
                <a:ea typeface="Cambria" panose="02040503050406030204" pitchFamily="18" charset="0"/>
              </a:rPr>
              <a:t>intNORM_PRIORITY</a:t>
            </a:r>
            <a:r>
              <a:rPr lang="en-US" dirty="0">
                <a:latin typeface="Cambria" panose="02040503050406030204" pitchFamily="18" charset="0"/>
                <a:ea typeface="Cambria" panose="02040503050406030204" pitchFamily="18" charset="0"/>
              </a:rPr>
              <a:t> </a:t>
            </a:r>
            <a:endParaRPr lang="en-US" dirty="0" smtClean="0">
              <a:latin typeface="Cambria" panose="02040503050406030204" pitchFamily="18" charset="0"/>
              <a:ea typeface="Cambria" panose="02040503050406030204" pitchFamily="18" charset="0"/>
            </a:endParaRPr>
          </a:p>
          <a:p>
            <a:pPr marL="342900" indent="-342900">
              <a:lnSpc>
                <a:spcPct val="150000"/>
              </a:lnSpc>
              <a:buAutoNum type="arabicPeriod"/>
            </a:pPr>
            <a:r>
              <a:rPr lang="en-US" dirty="0" smtClean="0">
                <a:latin typeface="Cambria" panose="02040503050406030204" pitchFamily="18" charset="0"/>
                <a:ea typeface="Cambria" panose="02040503050406030204" pitchFamily="18" charset="0"/>
              </a:rPr>
              <a:t>public </a:t>
            </a:r>
            <a:r>
              <a:rPr lang="en-US" dirty="0">
                <a:latin typeface="Cambria" panose="02040503050406030204" pitchFamily="18" charset="0"/>
                <a:ea typeface="Cambria" panose="02040503050406030204" pitchFamily="18" charset="0"/>
              </a:rPr>
              <a:t>static </a:t>
            </a:r>
            <a:r>
              <a:rPr lang="en-US" dirty="0" err="1">
                <a:latin typeface="Cambria" panose="02040503050406030204" pitchFamily="18" charset="0"/>
                <a:ea typeface="Cambria" panose="02040503050406030204" pitchFamily="18" charset="0"/>
              </a:rPr>
              <a:t>intMAX_PRIORITY</a:t>
            </a:r>
            <a:r>
              <a:rPr lang="en-US" dirty="0">
                <a:latin typeface="Cambria" panose="02040503050406030204" pitchFamily="18" charset="0"/>
                <a:ea typeface="Cambria" panose="02040503050406030204" pitchFamily="18" charset="0"/>
              </a:rPr>
              <a:t> </a:t>
            </a:r>
            <a:endParaRPr lang="en-US" dirty="0" smtClean="0">
              <a:latin typeface="Cambria" panose="02040503050406030204" pitchFamily="18" charset="0"/>
              <a:ea typeface="Cambria" panose="02040503050406030204" pitchFamily="18" charset="0"/>
            </a:endParaRPr>
          </a:p>
          <a:p>
            <a:pPr marL="342900" indent="-342900">
              <a:lnSpc>
                <a:spcPct val="150000"/>
              </a:lnSpc>
              <a:buAutoNum type="arabicPeriod"/>
            </a:pPr>
            <a:r>
              <a:rPr lang="en-US" dirty="0" smtClean="0">
                <a:latin typeface="Cambria" panose="02040503050406030204" pitchFamily="18" charset="0"/>
                <a:ea typeface="Cambria" panose="02040503050406030204" pitchFamily="18" charset="0"/>
              </a:rPr>
              <a:t>Default </a:t>
            </a:r>
            <a:r>
              <a:rPr lang="en-US" dirty="0">
                <a:latin typeface="Cambria" panose="02040503050406030204" pitchFamily="18" charset="0"/>
                <a:ea typeface="Cambria" panose="02040503050406030204" pitchFamily="18" charset="0"/>
              </a:rPr>
              <a:t>priority of a thread is 5 (NORM_PRIORITY). </a:t>
            </a:r>
            <a:endParaRPr lang="en-US" dirty="0" smtClean="0">
              <a:latin typeface="Cambria" panose="02040503050406030204" pitchFamily="18" charset="0"/>
              <a:ea typeface="Cambria" panose="02040503050406030204" pitchFamily="18" charset="0"/>
            </a:endParaRPr>
          </a:p>
          <a:p>
            <a:pPr>
              <a:lnSpc>
                <a:spcPct val="150000"/>
              </a:lnSpc>
            </a:pPr>
            <a:r>
              <a:rPr lang="en-US" dirty="0" smtClean="0">
                <a:latin typeface="Cambria" panose="02040503050406030204" pitchFamily="18" charset="0"/>
                <a:ea typeface="Cambria" panose="02040503050406030204" pitchFamily="18" charset="0"/>
              </a:rPr>
              <a:t>The </a:t>
            </a:r>
            <a:r>
              <a:rPr lang="en-US" dirty="0">
                <a:latin typeface="Cambria" panose="02040503050406030204" pitchFamily="18" charset="0"/>
                <a:ea typeface="Cambria" panose="02040503050406030204" pitchFamily="18" charset="0"/>
              </a:rPr>
              <a:t>value of MIN_PRIORITY is 1 and the value of MAX_PRIORITY is 10.</a:t>
            </a:r>
          </a:p>
        </p:txBody>
      </p:sp>
    </p:spTree>
    <p:extLst>
      <p:ext uri="{BB962C8B-B14F-4D97-AF65-F5344CB8AC3E}">
        <p14:creationId xmlns:p14="http://schemas.microsoft.com/office/powerpoint/2010/main" val="3275185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3584576" y="2641601"/>
            <a:ext cx="49895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4000">
              <a:solidFill>
                <a:schemeClr val="accent2"/>
              </a:solidFill>
              <a:latin typeface="Comic Sans MS" panose="030F0702030302020204" pitchFamily="66" charset="0"/>
            </a:endParaRPr>
          </a:p>
        </p:txBody>
      </p:sp>
      <p:graphicFrame>
        <p:nvGraphicFramePr>
          <p:cNvPr id="3" name="Table 2"/>
          <p:cNvGraphicFramePr>
            <a:graphicFrameLocks noGrp="1"/>
          </p:cNvGraphicFramePr>
          <p:nvPr>
            <p:extLst/>
          </p:nvPr>
        </p:nvGraphicFramePr>
        <p:xfrm>
          <a:off x="1510143" y="1759530"/>
          <a:ext cx="9545783" cy="3851559"/>
        </p:xfrm>
        <a:graphic>
          <a:graphicData uri="http://schemas.openxmlformats.org/drawingml/2006/table">
            <a:tbl>
              <a:tblPr firstRow="1" firstCol="1" bandRow="1">
                <a:tableStyleId>{5C22544A-7EE6-4342-B048-85BDC9FD1C3A}</a:tableStyleId>
              </a:tblPr>
              <a:tblGrid>
                <a:gridCol w="1262042">
                  <a:extLst>
                    <a:ext uri="{9D8B030D-6E8A-4147-A177-3AD203B41FA5}">
                      <a16:colId xmlns:a16="http://schemas.microsoft.com/office/drawing/2014/main" val="3054461368"/>
                    </a:ext>
                  </a:extLst>
                </a:gridCol>
                <a:gridCol w="658549">
                  <a:extLst>
                    <a:ext uri="{9D8B030D-6E8A-4147-A177-3AD203B41FA5}">
                      <a16:colId xmlns:a16="http://schemas.microsoft.com/office/drawing/2014/main" val="1894237365"/>
                    </a:ext>
                  </a:extLst>
                </a:gridCol>
                <a:gridCol w="658549">
                  <a:extLst>
                    <a:ext uri="{9D8B030D-6E8A-4147-A177-3AD203B41FA5}">
                      <a16:colId xmlns:a16="http://schemas.microsoft.com/office/drawing/2014/main" val="3575617625"/>
                    </a:ext>
                  </a:extLst>
                </a:gridCol>
                <a:gridCol w="658549">
                  <a:extLst>
                    <a:ext uri="{9D8B030D-6E8A-4147-A177-3AD203B41FA5}">
                      <a16:colId xmlns:a16="http://schemas.microsoft.com/office/drawing/2014/main" val="4070205832"/>
                    </a:ext>
                  </a:extLst>
                </a:gridCol>
                <a:gridCol w="657490">
                  <a:extLst>
                    <a:ext uri="{9D8B030D-6E8A-4147-A177-3AD203B41FA5}">
                      <a16:colId xmlns:a16="http://schemas.microsoft.com/office/drawing/2014/main" val="3286247678"/>
                    </a:ext>
                  </a:extLst>
                </a:gridCol>
                <a:gridCol w="657490">
                  <a:extLst>
                    <a:ext uri="{9D8B030D-6E8A-4147-A177-3AD203B41FA5}">
                      <a16:colId xmlns:a16="http://schemas.microsoft.com/office/drawing/2014/main" val="3406357760"/>
                    </a:ext>
                  </a:extLst>
                </a:gridCol>
                <a:gridCol w="657490">
                  <a:extLst>
                    <a:ext uri="{9D8B030D-6E8A-4147-A177-3AD203B41FA5}">
                      <a16:colId xmlns:a16="http://schemas.microsoft.com/office/drawing/2014/main" val="3877424571"/>
                    </a:ext>
                  </a:extLst>
                </a:gridCol>
                <a:gridCol w="657490">
                  <a:extLst>
                    <a:ext uri="{9D8B030D-6E8A-4147-A177-3AD203B41FA5}">
                      <a16:colId xmlns:a16="http://schemas.microsoft.com/office/drawing/2014/main" val="3537105399"/>
                    </a:ext>
                  </a:extLst>
                </a:gridCol>
                <a:gridCol w="657490">
                  <a:extLst>
                    <a:ext uri="{9D8B030D-6E8A-4147-A177-3AD203B41FA5}">
                      <a16:colId xmlns:a16="http://schemas.microsoft.com/office/drawing/2014/main" val="1322333051"/>
                    </a:ext>
                  </a:extLst>
                </a:gridCol>
                <a:gridCol w="657490">
                  <a:extLst>
                    <a:ext uri="{9D8B030D-6E8A-4147-A177-3AD203B41FA5}">
                      <a16:colId xmlns:a16="http://schemas.microsoft.com/office/drawing/2014/main" val="2659835134"/>
                    </a:ext>
                  </a:extLst>
                </a:gridCol>
                <a:gridCol w="787718">
                  <a:extLst>
                    <a:ext uri="{9D8B030D-6E8A-4147-A177-3AD203B41FA5}">
                      <a16:colId xmlns:a16="http://schemas.microsoft.com/office/drawing/2014/main" val="3033289746"/>
                    </a:ext>
                  </a:extLst>
                </a:gridCol>
                <a:gridCol w="787718">
                  <a:extLst>
                    <a:ext uri="{9D8B030D-6E8A-4147-A177-3AD203B41FA5}">
                      <a16:colId xmlns:a16="http://schemas.microsoft.com/office/drawing/2014/main" val="2608995881"/>
                    </a:ext>
                  </a:extLst>
                </a:gridCol>
                <a:gridCol w="787718">
                  <a:extLst>
                    <a:ext uri="{9D8B030D-6E8A-4147-A177-3AD203B41FA5}">
                      <a16:colId xmlns:a16="http://schemas.microsoft.com/office/drawing/2014/main" val="1590821765"/>
                    </a:ext>
                  </a:extLst>
                </a:gridCol>
              </a:tblGrid>
              <a:tr h="1121089">
                <a:tc>
                  <a:txBody>
                    <a:bodyPr/>
                    <a:lstStyle/>
                    <a:p>
                      <a:pPr marL="0" marR="0" algn="just">
                        <a:lnSpc>
                          <a:spcPct val="107000"/>
                        </a:lnSpc>
                        <a:spcBef>
                          <a:spcPts val="0"/>
                        </a:spcBef>
                        <a:spcAft>
                          <a:spcPts val="0"/>
                        </a:spcAft>
                      </a:pPr>
                      <a:r>
                        <a:rPr lang="en-IN" sz="1100">
                          <a:effectLst/>
                        </a:rPr>
                        <a:t>13010200</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PO1</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PO2</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PO4</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PO5</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PO6</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PO7</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PO8</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PO9</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PO10</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PO11</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PO12</a:t>
                      </a:r>
                      <a:endParaRPr lang="en-US" sz="1100">
                        <a:effectLst/>
                        <a:latin typeface="Calibri" panose="020F0502020204030204" pitchFamily="34" charset="0"/>
                        <a:ea typeface="Calibri" panose="020F0502020204030204" pitchFamily="34" charset="0"/>
                        <a:cs typeface="Mangal"/>
                      </a:endParaRPr>
                    </a:p>
                  </a:txBody>
                  <a:tcPr marL="68580" marR="68580" marT="0" marB="0"/>
                </a:tc>
                <a:extLst>
                  <a:ext uri="{0D108BD9-81ED-4DB2-BD59-A6C34878D82A}">
                    <a16:rowId xmlns:a16="http://schemas.microsoft.com/office/drawing/2014/main" val="4185630760"/>
                  </a:ext>
                </a:extLst>
              </a:tr>
              <a:tr h="546094">
                <a:tc>
                  <a:txBody>
                    <a:bodyPr/>
                    <a:lstStyle/>
                    <a:p>
                      <a:pPr marL="0" marR="0" algn="just">
                        <a:lnSpc>
                          <a:spcPct val="107000"/>
                        </a:lnSpc>
                        <a:spcBef>
                          <a:spcPts val="0"/>
                        </a:spcBef>
                        <a:spcAft>
                          <a:spcPts val="0"/>
                        </a:spcAft>
                      </a:pPr>
                      <a:r>
                        <a:rPr lang="en-IN" sz="1100">
                          <a:effectLst/>
                        </a:rPr>
                        <a:t>CO1</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1</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val="1282356010"/>
                  </a:ext>
                </a:extLst>
              </a:tr>
              <a:tr h="546094">
                <a:tc>
                  <a:txBody>
                    <a:bodyPr/>
                    <a:lstStyle/>
                    <a:p>
                      <a:pPr marL="0" marR="0" algn="just">
                        <a:lnSpc>
                          <a:spcPct val="107000"/>
                        </a:lnSpc>
                        <a:spcBef>
                          <a:spcPts val="0"/>
                        </a:spcBef>
                        <a:spcAft>
                          <a:spcPts val="0"/>
                        </a:spcAft>
                      </a:pPr>
                      <a:r>
                        <a:rPr lang="en-IN" sz="1100">
                          <a:effectLst/>
                        </a:rPr>
                        <a:t>CO2</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val="1523511382"/>
                  </a:ext>
                </a:extLst>
              </a:tr>
              <a:tr h="546094">
                <a:tc>
                  <a:txBody>
                    <a:bodyPr/>
                    <a:lstStyle/>
                    <a:p>
                      <a:pPr marL="0" marR="0" algn="just">
                        <a:lnSpc>
                          <a:spcPct val="107000"/>
                        </a:lnSpc>
                        <a:spcBef>
                          <a:spcPts val="0"/>
                        </a:spcBef>
                        <a:spcAft>
                          <a:spcPts val="0"/>
                        </a:spcAft>
                      </a:pPr>
                      <a:r>
                        <a:rPr lang="en-IN" sz="1100">
                          <a:effectLst/>
                        </a:rPr>
                        <a:t>CO3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1</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1</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val="3838830434"/>
                  </a:ext>
                </a:extLst>
              </a:tr>
              <a:tr h="546094">
                <a:tc>
                  <a:txBody>
                    <a:bodyPr/>
                    <a:lstStyle/>
                    <a:p>
                      <a:pPr marL="0" marR="0" algn="just">
                        <a:lnSpc>
                          <a:spcPct val="107000"/>
                        </a:lnSpc>
                        <a:spcBef>
                          <a:spcPts val="0"/>
                        </a:spcBef>
                        <a:spcAft>
                          <a:spcPts val="0"/>
                        </a:spcAft>
                      </a:pPr>
                      <a:r>
                        <a:rPr lang="en-IN" sz="1100">
                          <a:effectLst/>
                        </a:rPr>
                        <a:t>CO4</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1</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1</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1</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val="1084246826"/>
                  </a:ext>
                </a:extLst>
              </a:tr>
              <a:tr h="546094">
                <a:tc>
                  <a:txBody>
                    <a:bodyPr/>
                    <a:lstStyle/>
                    <a:p>
                      <a:pPr marL="0" marR="0" algn="just">
                        <a:lnSpc>
                          <a:spcPct val="107000"/>
                        </a:lnSpc>
                        <a:spcBef>
                          <a:spcPts val="0"/>
                        </a:spcBef>
                        <a:spcAft>
                          <a:spcPts val="0"/>
                        </a:spcAft>
                      </a:pPr>
                      <a:r>
                        <a:rPr lang="en-IN" sz="1100">
                          <a:effectLst/>
                        </a:rPr>
                        <a:t>CO5</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 </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4</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 </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 </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 </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 </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dirty="0">
                          <a:effectLst/>
                        </a:rPr>
                        <a:t> </a:t>
                      </a:r>
                      <a:endParaRPr lang="en-US" sz="1100" dirty="0">
                        <a:effectLst/>
                        <a:latin typeface="Calibri" panose="020F0502020204030204" pitchFamily="34" charset="0"/>
                        <a:ea typeface="Calibri" panose="020F0502020204030204" pitchFamily="34" charset="0"/>
                        <a:cs typeface="Mangal"/>
                      </a:endParaRPr>
                    </a:p>
                  </a:txBody>
                  <a:tcPr marL="68580" marR="68580" marT="0" marB="0"/>
                </a:tc>
                <a:extLst>
                  <a:ext uri="{0D108BD9-81ED-4DB2-BD59-A6C34878D82A}">
                    <a16:rowId xmlns:a16="http://schemas.microsoft.com/office/drawing/2014/main" val="4126134330"/>
                  </a:ext>
                </a:extLst>
              </a:tr>
            </a:tbl>
          </a:graphicData>
        </a:graphic>
      </p:graphicFrame>
      <p:sp>
        <p:nvSpPr>
          <p:cNvPr id="4" name="Rectangle 3"/>
          <p:cNvSpPr/>
          <p:nvPr/>
        </p:nvSpPr>
        <p:spPr>
          <a:xfrm>
            <a:off x="5466023" y="949163"/>
            <a:ext cx="1226618" cy="369332"/>
          </a:xfrm>
          <a:prstGeom prst="rect">
            <a:avLst/>
          </a:prstGeom>
        </p:spPr>
        <p:txBody>
          <a:bodyPr wrap="none">
            <a:spAutoFit/>
          </a:bodyPr>
          <a:lstStyle/>
          <a:p>
            <a:r>
              <a:rPr lang="en-IN" b="1" dirty="0">
                <a:latin typeface="Cambria" panose="02040503050406030204" pitchFamily="18" charset="0"/>
                <a:ea typeface="Calibri" panose="020F0502020204030204" pitchFamily="34" charset="0"/>
                <a:cs typeface="Mangal"/>
              </a:rPr>
              <a:t>Mapping: </a:t>
            </a:r>
            <a:endParaRPr lang="en-US" dirty="0"/>
          </a:p>
        </p:txBody>
      </p:sp>
    </p:spTree>
    <p:extLst>
      <p:ext uri="{BB962C8B-B14F-4D97-AF65-F5344CB8AC3E}">
        <p14:creationId xmlns:p14="http://schemas.microsoft.com/office/powerpoint/2010/main" val="22496071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pic>
        <p:nvPicPr>
          <p:cNvPr id="2" name="Picture 1"/>
          <p:cNvPicPr>
            <a:picLocks noChangeAspect="1"/>
          </p:cNvPicPr>
          <p:nvPr/>
        </p:nvPicPr>
        <p:blipFill rotWithShape="1">
          <a:blip r:embed="rId3"/>
          <a:srcRect b="26878"/>
          <a:stretch/>
        </p:blipFill>
        <p:spPr>
          <a:xfrm>
            <a:off x="1" y="856633"/>
            <a:ext cx="12044362" cy="4829791"/>
          </a:xfrm>
          <a:prstGeom prst="rect">
            <a:avLst/>
          </a:prstGeom>
        </p:spPr>
      </p:pic>
    </p:spTree>
    <p:extLst>
      <p:ext uri="{BB962C8B-B14F-4D97-AF65-F5344CB8AC3E}">
        <p14:creationId xmlns:p14="http://schemas.microsoft.com/office/powerpoint/2010/main" val="358285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1039090" y="1042474"/>
            <a:ext cx="10806545" cy="4801314"/>
          </a:xfrm>
          <a:prstGeom prst="rect">
            <a:avLst/>
          </a:prstGeom>
        </p:spPr>
        <p:txBody>
          <a:bodyPr wrap="square">
            <a:spAutoFit/>
          </a:bodyPr>
          <a:lstStyle/>
          <a:p>
            <a:pPr marL="285750" indent="-285750" algn="just">
              <a:buFont typeface="Arial" panose="020B0604020202020204" pitchFamily="34" charset="0"/>
              <a:buChar char="•"/>
            </a:pPr>
            <a:r>
              <a:rPr lang="en-US" dirty="0"/>
              <a:t>A thread can be explained as the smallest sub-process unit of processing, that is, independent of each other and utilizes a shared memory area.</a:t>
            </a:r>
          </a:p>
          <a:p>
            <a:pPr algn="just"/>
            <a:endParaRPr lang="en-US" dirty="0"/>
          </a:p>
          <a:p>
            <a:pPr marL="285750" indent="-285750" algn="just">
              <a:buFont typeface="Arial" panose="020B0604020202020204" pitchFamily="34" charset="0"/>
              <a:buChar char="•"/>
            </a:pPr>
            <a:r>
              <a:rPr lang="en-US" dirty="0"/>
              <a:t>The priority in which the processing of the multiple threads occurs is called the Thread Priority in Java.</a:t>
            </a:r>
          </a:p>
          <a:p>
            <a:pPr algn="just"/>
            <a:endParaRPr lang="en-US" dirty="0"/>
          </a:p>
          <a:p>
            <a:pPr marL="285750" indent="-285750" algn="just">
              <a:buFont typeface="Arial" panose="020B0604020202020204" pitchFamily="34" charset="0"/>
              <a:buChar char="•"/>
            </a:pPr>
            <a:r>
              <a:rPr lang="en-US" dirty="0"/>
              <a:t>The Setter &amp; Getter Method of Thread Priority in Java:</a:t>
            </a:r>
          </a:p>
          <a:p>
            <a:pPr algn="just"/>
            <a:endParaRPr lang="en-US" dirty="0"/>
          </a:p>
          <a:p>
            <a:pPr algn="just"/>
            <a:r>
              <a:rPr lang="en-US" dirty="0" smtClean="0"/>
              <a:t>	public </a:t>
            </a:r>
            <a:r>
              <a:rPr lang="en-US" dirty="0"/>
              <a:t>final </a:t>
            </a:r>
            <a:r>
              <a:rPr lang="en-US" dirty="0" err="1"/>
              <a:t>int</a:t>
            </a:r>
            <a:r>
              <a:rPr lang="en-US" dirty="0"/>
              <a:t> </a:t>
            </a:r>
            <a:r>
              <a:rPr lang="en-US" dirty="0" err="1"/>
              <a:t>getPriority</a:t>
            </a:r>
            <a:r>
              <a:rPr lang="en-US" dirty="0"/>
              <a:t>(): Returns the priority of the specified given thread.</a:t>
            </a:r>
          </a:p>
          <a:p>
            <a:pPr algn="just"/>
            <a:r>
              <a:rPr lang="en-US" dirty="0" smtClean="0"/>
              <a:t>	public </a:t>
            </a:r>
            <a:r>
              <a:rPr lang="en-US" dirty="0"/>
              <a:t>final void </a:t>
            </a:r>
            <a:r>
              <a:rPr lang="en-US" dirty="0" err="1"/>
              <a:t>setPriority</a:t>
            </a:r>
            <a:r>
              <a:rPr lang="en-US" dirty="0"/>
              <a:t>(</a:t>
            </a:r>
            <a:r>
              <a:rPr lang="en-US" dirty="0" err="1"/>
              <a:t>int</a:t>
            </a:r>
            <a:r>
              <a:rPr lang="en-US" dirty="0"/>
              <a:t> </a:t>
            </a:r>
            <a:r>
              <a:rPr lang="en-US" dirty="0" err="1"/>
              <a:t>newPriority</a:t>
            </a:r>
            <a:r>
              <a:rPr lang="en-US" dirty="0"/>
              <a:t>): Returns the update or assigns the priority to </a:t>
            </a:r>
            <a:r>
              <a:rPr lang="en-US" dirty="0" err="1"/>
              <a:t>newPriority</a:t>
            </a:r>
            <a:r>
              <a:rPr lang="en-US" dirty="0"/>
              <a:t> of the specified thread.</a:t>
            </a:r>
          </a:p>
          <a:p>
            <a:pPr algn="just"/>
            <a:endParaRPr lang="en-US" dirty="0" smtClean="0"/>
          </a:p>
          <a:p>
            <a:pPr algn="just"/>
            <a:r>
              <a:rPr lang="en-US" dirty="0" smtClean="0"/>
              <a:t>The </a:t>
            </a:r>
            <a:r>
              <a:rPr lang="en-US" dirty="0"/>
              <a:t>three constant variables that are static and used for fetching the priority of a thread are described as below:</a:t>
            </a:r>
          </a:p>
          <a:p>
            <a:pPr algn="just"/>
            <a:endParaRPr lang="en-US" dirty="0"/>
          </a:p>
          <a:p>
            <a:pPr algn="just"/>
            <a:r>
              <a:rPr lang="en-US" dirty="0"/>
              <a:t>public static </a:t>
            </a:r>
            <a:r>
              <a:rPr lang="en-US" dirty="0" err="1"/>
              <a:t>int</a:t>
            </a:r>
            <a:r>
              <a:rPr lang="en-US" dirty="0"/>
              <a:t> MIN_PRIORITY: The minimum priority holds the value as 1.</a:t>
            </a:r>
          </a:p>
          <a:p>
            <a:pPr algn="just"/>
            <a:r>
              <a:rPr lang="en-US" dirty="0"/>
              <a:t>public static </a:t>
            </a:r>
            <a:r>
              <a:rPr lang="en-US" dirty="0" err="1"/>
              <a:t>int</a:t>
            </a:r>
            <a:r>
              <a:rPr lang="en-US" dirty="0"/>
              <a:t> NORM_PRIORITY: The default priority holds the value as 5.</a:t>
            </a:r>
          </a:p>
          <a:p>
            <a:pPr algn="just"/>
            <a:r>
              <a:rPr lang="en-US" dirty="0"/>
              <a:t>public static </a:t>
            </a:r>
            <a:r>
              <a:rPr lang="en-US" dirty="0" err="1"/>
              <a:t>int</a:t>
            </a:r>
            <a:r>
              <a:rPr lang="en-US" dirty="0"/>
              <a:t> MAX_PRIORITY: The maximum priority holds a value of 10.</a:t>
            </a:r>
          </a:p>
        </p:txBody>
      </p:sp>
      <p:sp>
        <p:nvSpPr>
          <p:cNvPr id="3" name="TextBox 2"/>
          <p:cNvSpPr txBox="1"/>
          <p:nvPr/>
        </p:nvSpPr>
        <p:spPr>
          <a:xfrm>
            <a:off x="3532907" y="333414"/>
            <a:ext cx="4932219" cy="523220"/>
          </a:xfrm>
          <a:prstGeom prst="rect">
            <a:avLst/>
          </a:prstGeom>
          <a:noFill/>
        </p:spPr>
        <p:txBody>
          <a:bodyPr wrap="square" rtlCol="0">
            <a:spAutoFit/>
          </a:bodyPr>
          <a:lstStyle/>
          <a:p>
            <a:r>
              <a:rPr lang="en-US" sz="2800" dirty="0" smtClean="0">
                <a:latin typeface="Cambria" panose="02040503050406030204" pitchFamily="18" charset="0"/>
                <a:ea typeface="Cambria" panose="02040503050406030204" pitchFamily="18" charset="0"/>
              </a:rPr>
              <a:t>Remembering Points of Thread</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31959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3282601" y="66925"/>
            <a:ext cx="5626797" cy="584775"/>
          </a:xfrm>
          <a:prstGeom prst="rect">
            <a:avLst/>
          </a:prstGeom>
        </p:spPr>
        <p:txBody>
          <a:bodyPr wrap="none">
            <a:spAutoFit/>
          </a:bodyPr>
          <a:lstStyle/>
          <a:p>
            <a:r>
              <a:rPr lang="en-US" sz="3200" dirty="0">
                <a:latin typeface="Cambria" panose="02040503050406030204" pitchFamily="18" charset="0"/>
                <a:ea typeface="Cambria" panose="02040503050406030204" pitchFamily="18" charset="0"/>
              </a:rPr>
              <a:t>Thread Synchronization in Java</a:t>
            </a:r>
          </a:p>
        </p:txBody>
      </p:sp>
      <p:sp>
        <p:nvSpPr>
          <p:cNvPr id="3" name="Rectangle 2"/>
          <p:cNvSpPr/>
          <p:nvPr/>
        </p:nvSpPr>
        <p:spPr>
          <a:xfrm>
            <a:off x="124691" y="856634"/>
            <a:ext cx="11333018" cy="1477328"/>
          </a:xfrm>
          <a:prstGeom prst="rect">
            <a:avLst/>
          </a:prstGeom>
        </p:spPr>
        <p:txBody>
          <a:bodyPr wrap="square">
            <a:spAutoFit/>
          </a:bodyPr>
          <a:lstStyle/>
          <a:p>
            <a:r>
              <a:rPr lang="en-US" dirty="0"/>
              <a:t>Thread synchronization in java is a way of programming several threads to carry out independent tasks easily. It is capable of controlling access to multiple threads to a particular shared resource. The main reason for using thread synchronization are as follows:</a:t>
            </a:r>
          </a:p>
          <a:p>
            <a:r>
              <a:rPr lang="en-US" dirty="0" smtClean="0"/>
              <a:t>To </a:t>
            </a:r>
            <a:r>
              <a:rPr lang="en-US" dirty="0"/>
              <a:t>prevent interference between threads.</a:t>
            </a:r>
          </a:p>
          <a:p>
            <a:r>
              <a:rPr lang="en-US" dirty="0"/>
              <a:t>To prevent the problem of consistency.</a:t>
            </a:r>
          </a:p>
        </p:txBody>
      </p:sp>
      <p:sp>
        <p:nvSpPr>
          <p:cNvPr id="5" name="Rectangle 4"/>
          <p:cNvSpPr/>
          <p:nvPr/>
        </p:nvSpPr>
        <p:spPr>
          <a:xfrm>
            <a:off x="124691" y="2538896"/>
            <a:ext cx="11887200" cy="3416320"/>
          </a:xfrm>
          <a:prstGeom prst="rect">
            <a:avLst/>
          </a:prstGeom>
        </p:spPr>
        <p:txBody>
          <a:bodyPr wrap="square">
            <a:spAutoFit/>
          </a:bodyPr>
          <a:lstStyle/>
          <a:p>
            <a:r>
              <a:rPr lang="en-US" b="1" dirty="0"/>
              <a:t>Types of Thread Synchronization</a:t>
            </a:r>
          </a:p>
          <a:p>
            <a:r>
              <a:rPr lang="en-US" dirty="0"/>
              <a:t>In Java, there are two types of thread synchronization:</a:t>
            </a:r>
          </a:p>
          <a:p>
            <a:pPr marL="285750" indent="-285750">
              <a:buFont typeface="Arial" panose="020B0604020202020204" pitchFamily="34" charset="0"/>
              <a:buChar char="•"/>
            </a:pPr>
            <a:r>
              <a:rPr lang="en-US" dirty="0" smtClean="0"/>
              <a:t>Process </a:t>
            </a:r>
            <a:r>
              <a:rPr lang="en-US" dirty="0"/>
              <a:t>synchronization</a:t>
            </a:r>
          </a:p>
          <a:p>
            <a:pPr marL="285750" indent="-285750">
              <a:buFont typeface="Arial" panose="020B0604020202020204" pitchFamily="34" charset="0"/>
              <a:buChar char="•"/>
            </a:pPr>
            <a:r>
              <a:rPr lang="en-US" dirty="0"/>
              <a:t>Thread synchronization</a:t>
            </a:r>
          </a:p>
          <a:p>
            <a:r>
              <a:rPr lang="en-US" b="1" dirty="0"/>
              <a:t>Process synchronization- </a:t>
            </a:r>
            <a:r>
              <a:rPr lang="en-US" dirty="0"/>
              <a:t>The process means a program in execution and runs independently isolated from other processes. CPU time, memory, </a:t>
            </a:r>
            <a:r>
              <a:rPr lang="en-US" dirty="0" err="1"/>
              <a:t>etc</a:t>
            </a:r>
            <a:r>
              <a:rPr lang="en-US" dirty="0"/>
              <a:t> resources are allocated by the operating system.</a:t>
            </a:r>
          </a:p>
          <a:p>
            <a:r>
              <a:rPr lang="en-US" b="1" dirty="0" smtClean="0"/>
              <a:t>Thread </a:t>
            </a:r>
            <a:r>
              <a:rPr lang="en-US" b="1" dirty="0"/>
              <a:t>synchronization- </a:t>
            </a:r>
            <a:r>
              <a:rPr lang="en-US" dirty="0"/>
              <a:t>It refers to the concept where only one thread is executed at a time while other threads are in the waiting state. This process is called thread synchronization. It is used because it avoids interference of thread and the problem of inconsistency. In java, thread synchronization is further divided into two types</a:t>
            </a:r>
            <a:r>
              <a:rPr lang="en-US" dirty="0" smtClean="0"/>
              <a:t>:</a:t>
            </a:r>
          </a:p>
          <a:p>
            <a:pPr algn="just"/>
            <a:r>
              <a:rPr lang="en-US" b="1" dirty="0">
                <a:latin typeface="Cambria" panose="02040503050406030204" pitchFamily="18" charset="0"/>
                <a:ea typeface="Cambria" panose="02040503050406030204" pitchFamily="18" charset="0"/>
              </a:rPr>
              <a:t>Mutual exclusive- </a:t>
            </a:r>
            <a:r>
              <a:rPr lang="en-US" dirty="0">
                <a:latin typeface="Cambria" panose="02040503050406030204" pitchFamily="18" charset="0"/>
                <a:ea typeface="Cambria" panose="02040503050406030204" pitchFamily="18" charset="0"/>
              </a:rPr>
              <a:t>it will keep the threads from interfering with each other while sharing any resources.</a:t>
            </a:r>
          </a:p>
          <a:p>
            <a:pPr algn="just"/>
            <a:r>
              <a:rPr lang="en-US" b="1" dirty="0">
                <a:latin typeface="Cambria" panose="02040503050406030204" pitchFamily="18" charset="0"/>
                <a:ea typeface="Cambria" panose="02040503050406030204" pitchFamily="18" charset="0"/>
              </a:rPr>
              <a:t>Inter-thread communication- </a:t>
            </a:r>
            <a:r>
              <a:rPr lang="en-US" dirty="0">
                <a:latin typeface="Cambria" panose="02040503050406030204" pitchFamily="18" charset="0"/>
                <a:ea typeface="Cambria" panose="02040503050406030204" pitchFamily="18" charset="0"/>
              </a:rPr>
              <a:t>It is a mechanism in java in which a thread running in the critical section is paused and another thread is allowed to enter or lock the same critical section that is executed</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554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977"/>
            <a:ext cx="12192000" cy="5479473"/>
          </a:xfrm>
          <a:prstGeom prst="rect">
            <a:avLst/>
          </a:prstGeom>
        </p:spPr>
      </p:pic>
      <p:pic>
        <p:nvPicPr>
          <p:cNvPr id="4" name="Picture 3"/>
          <p:cNvPicPr>
            <a:picLocks noChangeAspect="1"/>
          </p:cNvPicPr>
          <p:nvPr/>
        </p:nvPicPr>
        <p:blipFill>
          <a:blip r:embed="rId3"/>
          <a:stretch>
            <a:fillRect/>
          </a:stretch>
        </p:blipFill>
        <p:spPr>
          <a:xfrm>
            <a:off x="0" y="0"/>
            <a:ext cx="1367664" cy="856634"/>
          </a:xfrm>
          <a:prstGeom prst="rect">
            <a:avLst/>
          </a:prstGeom>
        </p:spPr>
      </p:pic>
    </p:spTree>
    <p:extLst>
      <p:ext uri="{BB962C8B-B14F-4D97-AF65-F5344CB8AC3E}">
        <p14:creationId xmlns:p14="http://schemas.microsoft.com/office/powerpoint/2010/main" val="301970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9" name="Picture 8"/>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3738082" y="1"/>
            <a:ext cx="3680688" cy="461665"/>
          </a:xfrm>
          <a:prstGeom prst="rect">
            <a:avLst/>
          </a:prstGeom>
        </p:spPr>
        <p:txBody>
          <a:bodyPr wrap="none">
            <a:spAutoFit/>
          </a:bodyPr>
          <a:lstStyle/>
          <a:p>
            <a:r>
              <a:rPr lang="en-US" sz="2400" dirty="0">
                <a:solidFill>
                  <a:srgbClr val="002060"/>
                </a:solidFill>
                <a:latin typeface="Cambria" panose="02040503050406030204" pitchFamily="18" charset="0"/>
                <a:ea typeface="Cambria" panose="02040503050406030204" pitchFamily="18" charset="0"/>
              </a:rPr>
              <a:t>Exception Handling in Java</a:t>
            </a:r>
          </a:p>
        </p:txBody>
      </p:sp>
      <p:sp>
        <p:nvSpPr>
          <p:cNvPr id="3" name="Rectangle 2"/>
          <p:cNvSpPr/>
          <p:nvPr/>
        </p:nvSpPr>
        <p:spPr>
          <a:xfrm>
            <a:off x="156335" y="1040834"/>
            <a:ext cx="11869409" cy="1477328"/>
          </a:xfrm>
          <a:prstGeom prst="rect">
            <a:avLst/>
          </a:prstGeom>
        </p:spPr>
        <p:txBody>
          <a:bodyPr wrap="square">
            <a:spAutoFit/>
          </a:bodyPr>
          <a:lstStyle/>
          <a:p>
            <a:pPr algn="just"/>
            <a:r>
              <a:rPr lang="en-US" dirty="0">
                <a:latin typeface="Inter"/>
              </a:rPr>
              <a:t>An </a:t>
            </a:r>
            <a:r>
              <a:rPr lang="en-US" i="1" dirty="0">
                <a:latin typeface="Inter"/>
              </a:rPr>
              <a:t>exception</a:t>
            </a:r>
            <a:r>
              <a:rPr lang="en-US" dirty="0">
                <a:latin typeface="Inter"/>
              </a:rPr>
              <a:t> is an error event that can happen during the execution of a program and disrupts its normal flow. Java provides a robust and object-oriented way to handle exception scenarios known as Java Exception Handling.</a:t>
            </a:r>
          </a:p>
          <a:p>
            <a:pPr algn="just"/>
            <a:r>
              <a:rPr lang="en-US" dirty="0">
                <a:latin typeface="Inter"/>
              </a:rPr>
              <a:t>Exceptions in Java can arise from different kinds of situations such as wrong data entered by the user, hardware failure, network connection failure, or a database server that is down. The code that specifies what to do in specific exception scenarios is called exception handling.</a:t>
            </a:r>
            <a:endParaRPr lang="en-US" b="0" i="0" dirty="0">
              <a:effectLst/>
              <a:latin typeface="Inter"/>
            </a:endParaRPr>
          </a:p>
        </p:txBody>
      </p:sp>
      <p:sp>
        <p:nvSpPr>
          <p:cNvPr id="4" name="Rectangle 3"/>
          <p:cNvSpPr/>
          <p:nvPr/>
        </p:nvSpPr>
        <p:spPr>
          <a:xfrm>
            <a:off x="156334" y="2497165"/>
            <a:ext cx="11869409" cy="923330"/>
          </a:xfrm>
          <a:prstGeom prst="rect">
            <a:avLst/>
          </a:prstGeom>
        </p:spPr>
        <p:txBody>
          <a:bodyPr wrap="square">
            <a:spAutoFit/>
          </a:bodyPr>
          <a:lstStyle/>
          <a:p>
            <a:r>
              <a:rPr lang="en-US" b="1" dirty="0"/>
              <a:t>Advantage of Exception Handling </a:t>
            </a:r>
            <a:r>
              <a:rPr lang="en-US" b="1" dirty="0" smtClean="0"/>
              <a:t>:</a:t>
            </a:r>
          </a:p>
          <a:p>
            <a:r>
              <a:rPr lang="en-US" dirty="0" smtClean="0"/>
              <a:t>The </a:t>
            </a:r>
            <a:r>
              <a:rPr lang="en-US" dirty="0"/>
              <a:t>core advantage of exception handling is to maintain the normal flow of the application. Exception normally disrupts the normal flow of the application that is why we use exception handling. </a:t>
            </a:r>
          </a:p>
        </p:txBody>
      </p:sp>
      <p:sp>
        <p:nvSpPr>
          <p:cNvPr id="5" name="Rectangle 4"/>
          <p:cNvSpPr/>
          <p:nvPr/>
        </p:nvSpPr>
        <p:spPr>
          <a:xfrm>
            <a:off x="156333" y="3510274"/>
            <a:ext cx="11869409" cy="1754326"/>
          </a:xfrm>
          <a:prstGeom prst="rect">
            <a:avLst/>
          </a:prstGeom>
        </p:spPr>
        <p:txBody>
          <a:bodyPr wrap="square">
            <a:spAutoFit/>
          </a:bodyPr>
          <a:lstStyle/>
          <a:p>
            <a:r>
              <a:rPr lang="en-US" b="1" dirty="0"/>
              <a:t>Types of </a:t>
            </a:r>
            <a:r>
              <a:rPr lang="en-US" b="1" dirty="0" smtClean="0"/>
              <a:t>Exception:</a:t>
            </a:r>
          </a:p>
          <a:p>
            <a:r>
              <a:rPr lang="en-US" dirty="0" smtClean="0"/>
              <a:t> </a:t>
            </a:r>
            <a:r>
              <a:rPr lang="en-US" dirty="0"/>
              <a:t>There are mainly two types of exceptions: </a:t>
            </a:r>
            <a:r>
              <a:rPr lang="en-US" dirty="0" smtClean="0"/>
              <a:t>checked </a:t>
            </a:r>
            <a:r>
              <a:rPr lang="en-US" dirty="0"/>
              <a:t>and unchecked where error is considered as unchecked exception. The sun microsystem says there are three types of exceptions: </a:t>
            </a:r>
            <a:endParaRPr lang="en-US" dirty="0" smtClean="0"/>
          </a:p>
          <a:p>
            <a:pPr marL="342900" indent="-342900">
              <a:buAutoNum type="arabicPeriod"/>
            </a:pPr>
            <a:r>
              <a:rPr lang="en-US" dirty="0" err="1" smtClean="0"/>
              <a:t>CheckedException</a:t>
            </a:r>
            <a:r>
              <a:rPr lang="en-US" dirty="0" smtClean="0"/>
              <a:t> </a:t>
            </a:r>
          </a:p>
          <a:p>
            <a:pPr marL="342900" indent="-342900">
              <a:buAutoNum type="arabicPeriod"/>
            </a:pPr>
            <a:r>
              <a:rPr lang="en-US" dirty="0" err="1" smtClean="0"/>
              <a:t>UncheckedException</a:t>
            </a:r>
            <a:r>
              <a:rPr lang="en-US" dirty="0" smtClean="0"/>
              <a:t> </a:t>
            </a:r>
          </a:p>
          <a:p>
            <a:pPr marL="342900" indent="-342900">
              <a:buAutoNum type="arabicPeriod"/>
            </a:pPr>
            <a:r>
              <a:rPr lang="en-US" dirty="0" smtClean="0"/>
              <a:t>Error</a:t>
            </a:r>
            <a:endParaRPr lang="en-US" dirty="0"/>
          </a:p>
        </p:txBody>
      </p:sp>
    </p:spTree>
    <p:extLst>
      <p:ext uri="{BB962C8B-B14F-4D97-AF65-F5344CB8AC3E}">
        <p14:creationId xmlns:p14="http://schemas.microsoft.com/office/powerpoint/2010/main" val="3463155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pic>
        <p:nvPicPr>
          <p:cNvPr id="2" name="Picture 1"/>
          <p:cNvPicPr>
            <a:picLocks noChangeAspect="1"/>
          </p:cNvPicPr>
          <p:nvPr/>
        </p:nvPicPr>
        <p:blipFill>
          <a:blip r:embed="rId3"/>
          <a:stretch>
            <a:fillRect/>
          </a:stretch>
        </p:blipFill>
        <p:spPr>
          <a:xfrm>
            <a:off x="1504309" y="0"/>
            <a:ext cx="9183382" cy="6344535"/>
          </a:xfrm>
          <a:prstGeom prst="rect">
            <a:avLst/>
          </a:prstGeom>
        </p:spPr>
      </p:pic>
    </p:spTree>
    <p:extLst>
      <p:ext uri="{BB962C8B-B14F-4D97-AF65-F5344CB8AC3E}">
        <p14:creationId xmlns:p14="http://schemas.microsoft.com/office/powerpoint/2010/main" val="1221631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3" name="Rectangle 2"/>
          <p:cNvSpPr/>
          <p:nvPr/>
        </p:nvSpPr>
        <p:spPr>
          <a:xfrm>
            <a:off x="152404" y="856634"/>
            <a:ext cx="7389202" cy="461665"/>
          </a:xfrm>
          <a:prstGeom prst="rect">
            <a:avLst/>
          </a:prstGeom>
        </p:spPr>
        <p:txBody>
          <a:bodyPr wrap="none">
            <a:spAutoFit/>
          </a:bodyPr>
          <a:lstStyle/>
          <a:p>
            <a:r>
              <a:rPr lang="en-US" sz="2400" dirty="0">
                <a:latin typeface="Cambria" panose="02040503050406030204" pitchFamily="18" charset="0"/>
                <a:ea typeface="Cambria" panose="02040503050406030204" pitchFamily="18" charset="0"/>
              </a:rPr>
              <a:t>Difference between checked and unchecked exceptions</a:t>
            </a:r>
          </a:p>
        </p:txBody>
      </p:sp>
      <p:sp>
        <p:nvSpPr>
          <p:cNvPr id="5" name="Rectangle 4"/>
          <p:cNvSpPr/>
          <p:nvPr/>
        </p:nvSpPr>
        <p:spPr>
          <a:xfrm>
            <a:off x="152399" y="1720840"/>
            <a:ext cx="11901055" cy="3323987"/>
          </a:xfrm>
          <a:prstGeom prst="rect">
            <a:avLst/>
          </a:prstGeom>
        </p:spPr>
        <p:txBody>
          <a:bodyPr wrap="square">
            <a:spAutoFit/>
          </a:bodyPr>
          <a:lstStyle/>
          <a:p>
            <a:pPr marL="342900" indent="-342900">
              <a:lnSpc>
                <a:spcPct val="150000"/>
              </a:lnSpc>
              <a:buAutoNum type="arabicParenR"/>
            </a:pPr>
            <a:r>
              <a:rPr lang="en-US" sz="2000" dirty="0" smtClean="0">
                <a:latin typeface="Cambria" panose="02040503050406030204" pitchFamily="18" charset="0"/>
                <a:ea typeface="Cambria" panose="02040503050406030204" pitchFamily="18" charset="0"/>
              </a:rPr>
              <a:t>Checked </a:t>
            </a:r>
            <a:r>
              <a:rPr lang="en-US" sz="2000" dirty="0">
                <a:latin typeface="Cambria" panose="02040503050406030204" pitchFamily="18" charset="0"/>
                <a:ea typeface="Cambria" panose="02040503050406030204" pitchFamily="18" charset="0"/>
              </a:rPr>
              <a:t>Exception: The classes that extend </a:t>
            </a:r>
            <a:r>
              <a:rPr lang="en-US" sz="2000" dirty="0" err="1">
                <a:latin typeface="Cambria" panose="02040503050406030204" pitchFamily="18" charset="0"/>
                <a:ea typeface="Cambria" panose="02040503050406030204" pitchFamily="18" charset="0"/>
              </a:rPr>
              <a:t>Throwable</a:t>
            </a:r>
            <a:r>
              <a:rPr lang="en-US" sz="2000" dirty="0">
                <a:latin typeface="Cambria" panose="02040503050406030204" pitchFamily="18" charset="0"/>
                <a:ea typeface="Cambria" panose="02040503050406030204" pitchFamily="18" charset="0"/>
              </a:rPr>
              <a:t> class except </a:t>
            </a:r>
            <a:r>
              <a:rPr lang="en-US" sz="2000" dirty="0" err="1">
                <a:latin typeface="Cambria" panose="02040503050406030204" pitchFamily="18" charset="0"/>
                <a:ea typeface="Cambria" panose="02040503050406030204" pitchFamily="18" charset="0"/>
              </a:rPr>
              <a:t>RuntimeException</a:t>
            </a:r>
            <a:r>
              <a:rPr lang="en-US" sz="2000" dirty="0">
                <a:latin typeface="Cambria" panose="02040503050406030204" pitchFamily="18" charset="0"/>
                <a:ea typeface="Cambria" panose="02040503050406030204" pitchFamily="18" charset="0"/>
              </a:rPr>
              <a:t> and Error are known as checked exceptions </a:t>
            </a:r>
            <a:r>
              <a:rPr lang="en-US" sz="2000" dirty="0" err="1">
                <a:latin typeface="Cambria" panose="02040503050406030204" pitchFamily="18" charset="0"/>
                <a:ea typeface="Cambria" panose="02040503050406030204" pitchFamily="18" charset="0"/>
              </a:rPr>
              <a:t>e.g.IOException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SQLException</a:t>
            </a:r>
            <a:r>
              <a:rPr lang="en-US" sz="2000" dirty="0">
                <a:latin typeface="Cambria" panose="02040503050406030204" pitchFamily="18" charset="0"/>
                <a:ea typeface="Cambria" panose="02040503050406030204" pitchFamily="18" charset="0"/>
              </a:rPr>
              <a:t> etc. Checked exceptions are checked </a:t>
            </a:r>
            <a:r>
              <a:rPr lang="en-US" sz="2000" dirty="0" err="1">
                <a:latin typeface="Cambria" panose="02040503050406030204" pitchFamily="18" charset="0"/>
                <a:ea typeface="Cambria" panose="02040503050406030204" pitchFamily="18" charset="0"/>
              </a:rPr>
              <a:t>atcompile</a:t>
            </a:r>
            <a:r>
              <a:rPr lang="en-US" sz="2000" dirty="0">
                <a:latin typeface="Cambria" panose="02040503050406030204" pitchFamily="18" charset="0"/>
                <a:ea typeface="Cambria" panose="02040503050406030204" pitchFamily="18" charset="0"/>
              </a:rPr>
              <a:t>-time. </a:t>
            </a:r>
            <a:endParaRPr lang="en-US" sz="2000" dirty="0" smtClean="0">
              <a:latin typeface="Cambria" panose="02040503050406030204" pitchFamily="18" charset="0"/>
              <a:ea typeface="Cambria" panose="02040503050406030204" pitchFamily="18" charset="0"/>
            </a:endParaRPr>
          </a:p>
          <a:p>
            <a:pPr marL="342900" indent="-342900">
              <a:lnSpc>
                <a:spcPct val="150000"/>
              </a:lnSpc>
              <a:buAutoNum type="arabicParenR"/>
            </a:pPr>
            <a:r>
              <a:rPr lang="en-US" sz="2000" dirty="0" smtClean="0">
                <a:latin typeface="Cambria" panose="02040503050406030204" pitchFamily="18" charset="0"/>
                <a:ea typeface="Cambria" panose="02040503050406030204" pitchFamily="18" charset="0"/>
              </a:rPr>
              <a:t>Unchecked </a:t>
            </a:r>
            <a:r>
              <a:rPr lang="en-US" sz="2000" dirty="0">
                <a:latin typeface="Cambria" panose="02040503050406030204" pitchFamily="18" charset="0"/>
                <a:ea typeface="Cambria" panose="02040503050406030204" pitchFamily="18" charset="0"/>
              </a:rPr>
              <a:t>Exception: The classes that extend </a:t>
            </a:r>
            <a:r>
              <a:rPr lang="en-US" sz="2000" dirty="0" err="1">
                <a:latin typeface="Cambria" panose="02040503050406030204" pitchFamily="18" charset="0"/>
                <a:ea typeface="Cambria" panose="02040503050406030204" pitchFamily="18" charset="0"/>
              </a:rPr>
              <a:t>RuntimeException</a:t>
            </a:r>
            <a:r>
              <a:rPr lang="en-US" sz="2000" dirty="0">
                <a:latin typeface="Cambria" panose="02040503050406030204" pitchFamily="18" charset="0"/>
                <a:ea typeface="Cambria" panose="02040503050406030204" pitchFamily="18" charset="0"/>
              </a:rPr>
              <a:t> are known as unchecked exceptions e.g. </a:t>
            </a:r>
            <a:r>
              <a:rPr lang="en-US" sz="2000" dirty="0" err="1">
                <a:latin typeface="Cambria" panose="02040503050406030204" pitchFamily="18" charset="0"/>
                <a:ea typeface="Cambria" panose="02040503050406030204" pitchFamily="18" charset="0"/>
              </a:rPr>
              <a:t>ArithmeticException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NullPointerException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ArrayIndexOutOfBoundsException</a:t>
            </a:r>
            <a:r>
              <a:rPr lang="en-US" sz="2000" dirty="0">
                <a:latin typeface="Cambria" panose="02040503050406030204" pitchFamily="18" charset="0"/>
                <a:ea typeface="Cambria" panose="02040503050406030204" pitchFamily="18" charset="0"/>
              </a:rPr>
              <a:t> etc. Unchecked exceptions are not checked at compile-time rather they are checked </a:t>
            </a:r>
            <a:r>
              <a:rPr lang="en-US" sz="2000" dirty="0" err="1">
                <a:latin typeface="Cambria" panose="02040503050406030204" pitchFamily="18" charset="0"/>
                <a:ea typeface="Cambria" panose="02040503050406030204" pitchFamily="18" charset="0"/>
              </a:rPr>
              <a:t>atruntime</a:t>
            </a:r>
            <a:r>
              <a:rPr lang="en-US" sz="2000" dirty="0">
                <a:latin typeface="Cambria" panose="02040503050406030204" pitchFamily="18" charset="0"/>
                <a:ea typeface="Cambria" panose="02040503050406030204" pitchFamily="18" charset="0"/>
              </a:rPr>
              <a:t>. </a:t>
            </a:r>
            <a:endParaRPr lang="en-US" sz="2000" dirty="0" smtClean="0">
              <a:latin typeface="Cambria" panose="02040503050406030204" pitchFamily="18" charset="0"/>
              <a:ea typeface="Cambria" panose="02040503050406030204" pitchFamily="18" charset="0"/>
            </a:endParaRPr>
          </a:p>
          <a:p>
            <a:pPr marL="342900" indent="-342900">
              <a:lnSpc>
                <a:spcPct val="150000"/>
              </a:lnSpc>
              <a:buAutoNum type="arabicParenR"/>
            </a:pPr>
            <a:r>
              <a:rPr lang="en-US" sz="2000" dirty="0" smtClean="0">
                <a:latin typeface="Cambria" panose="02040503050406030204" pitchFamily="18" charset="0"/>
                <a:ea typeface="Cambria" panose="02040503050406030204" pitchFamily="18" charset="0"/>
              </a:rPr>
              <a:t>Error</a:t>
            </a:r>
            <a:r>
              <a:rPr lang="en-US" sz="2000" dirty="0">
                <a:latin typeface="Cambria" panose="02040503050406030204" pitchFamily="18" charset="0"/>
                <a:ea typeface="Cambria" panose="02040503050406030204" pitchFamily="18" charset="0"/>
              </a:rPr>
              <a:t>: Error is irrecoverable e.g. </a:t>
            </a:r>
            <a:r>
              <a:rPr lang="en-US" sz="2000" dirty="0" err="1">
                <a:latin typeface="Cambria" panose="02040503050406030204" pitchFamily="18" charset="0"/>
                <a:ea typeface="Cambria" panose="02040503050406030204" pitchFamily="18" charset="0"/>
              </a:rPr>
              <a:t>OutOfMemoryError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VirtualMachineError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AssertionErroretc</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11698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9" name="Rectangle 8"/>
          <p:cNvSpPr/>
          <p:nvPr/>
        </p:nvSpPr>
        <p:spPr>
          <a:xfrm>
            <a:off x="2344299" y="197484"/>
            <a:ext cx="7503401" cy="461665"/>
          </a:xfrm>
          <a:prstGeom prst="rect">
            <a:avLst/>
          </a:prstGeom>
        </p:spPr>
        <p:txBody>
          <a:bodyPr wrap="none">
            <a:spAutoFit/>
          </a:bodyPr>
          <a:lstStyle/>
          <a:p>
            <a:r>
              <a:rPr lang="en-US" sz="2400" dirty="0"/>
              <a:t>Difference Between Checked and Unchecked Exceptions</a:t>
            </a:r>
          </a:p>
        </p:txBody>
      </p:sp>
      <p:graphicFrame>
        <p:nvGraphicFramePr>
          <p:cNvPr id="10" name="Table 9"/>
          <p:cNvGraphicFramePr>
            <a:graphicFrameLocks noGrp="1"/>
          </p:cNvGraphicFramePr>
          <p:nvPr>
            <p:extLst>
              <p:ext uri="{D42A27DB-BD31-4B8C-83A1-F6EECF244321}">
                <p14:modId xmlns:p14="http://schemas.microsoft.com/office/powerpoint/2010/main" val="1332751343"/>
              </p:ext>
            </p:extLst>
          </p:nvPr>
        </p:nvGraphicFramePr>
        <p:xfrm>
          <a:off x="2032000" y="1183452"/>
          <a:ext cx="8128000" cy="5044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04653796"/>
                    </a:ext>
                  </a:extLst>
                </a:gridCol>
                <a:gridCol w="4064000">
                  <a:extLst>
                    <a:ext uri="{9D8B030D-6E8A-4147-A177-3AD203B41FA5}">
                      <a16:colId xmlns:a16="http://schemas.microsoft.com/office/drawing/2014/main" val="2870911587"/>
                    </a:ext>
                  </a:extLst>
                </a:gridCol>
              </a:tblGrid>
              <a:tr h="370840">
                <a:tc>
                  <a:txBody>
                    <a:bodyPr/>
                    <a:lstStyle/>
                    <a:p>
                      <a:r>
                        <a:rPr lang="en-US" sz="1800" b="1" i="0" kern="1200" dirty="0" smtClean="0">
                          <a:solidFill>
                            <a:schemeClr val="lt1"/>
                          </a:solidFill>
                          <a:effectLst/>
                          <a:latin typeface="+mn-lt"/>
                          <a:ea typeface="+mn-ea"/>
                          <a:cs typeface="+mn-cs"/>
                        </a:rPr>
                        <a:t>Checked Exception</a:t>
                      </a:r>
                      <a:endParaRPr lang="en-US" dirty="0"/>
                    </a:p>
                  </a:txBody>
                  <a:tcPr/>
                </a:tc>
                <a:tc>
                  <a:txBody>
                    <a:bodyPr/>
                    <a:lstStyle/>
                    <a:p>
                      <a:r>
                        <a:rPr lang="en-US" sz="1800" b="1" i="0" kern="1200" dirty="0" smtClean="0">
                          <a:solidFill>
                            <a:schemeClr val="lt1"/>
                          </a:solidFill>
                          <a:effectLst/>
                          <a:latin typeface="+mn-lt"/>
                          <a:ea typeface="+mn-ea"/>
                          <a:cs typeface="+mn-cs"/>
                        </a:rPr>
                        <a:t>Unchecked Exception</a:t>
                      </a:r>
                      <a:endParaRPr lang="en-US" dirty="0"/>
                    </a:p>
                  </a:txBody>
                  <a:tcPr/>
                </a:tc>
                <a:extLst>
                  <a:ext uri="{0D108BD9-81ED-4DB2-BD59-A6C34878D82A}">
                    <a16:rowId xmlns:a16="http://schemas.microsoft.com/office/drawing/2014/main" val="2657943490"/>
                  </a:ext>
                </a:extLst>
              </a:tr>
              <a:tr h="370840">
                <a:tc>
                  <a:txBody>
                    <a:bodyPr/>
                    <a:lstStyle/>
                    <a:p>
                      <a:r>
                        <a:rPr lang="en-US" sz="1800" b="0" i="0" kern="1200" dirty="0" smtClean="0">
                          <a:solidFill>
                            <a:schemeClr val="dk1"/>
                          </a:solidFill>
                          <a:effectLst/>
                          <a:latin typeface="+mn-lt"/>
                          <a:ea typeface="+mn-ea"/>
                          <a:cs typeface="+mn-cs"/>
                        </a:rPr>
                        <a:t>Occur at compile time.</a:t>
                      </a:r>
                      <a:endParaRPr lang="en-US" dirty="0"/>
                    </a:p>
                  </a:txBody>
                  <a:tcPr/>
                </a:tc>
                <a:tc>
                  <a:txBody>
                    <a:bodyPr/>
                    <a:lstStyle/>
                    <a:p>
                      <a:r>
                        <a:rPr lang="en-US" sz="1800" b="0" i="0" kern="1200" dirty="0" smtClean="0">
                          <a:solidFill>
                            <a:schemeClr val="dk1"/>
                          </a:solidFill>
                          <a:effectLst/>
                          <a:latin typeface="+mn-lt"/>
                          <a:ea typeface="+mn-ea"/>
                          <a:cs typeface="+mn-cs"/>
                        </a:rPr>
                        <a:t>Occur at runtime.</a:t>
                      </a:r>
                      <a:endParaRPr lang="en-US" dirty="0"/>
                    </a:p>
                  </a:txBody>
                  <a:tcPr/>
                </a:tc>
                <a:extLst>
                  <a:ext uri="{0D108BD9-81ED-4DB2-BD59-A6C34878D82A}">
                    <a16:rowId xmlns:a16="http://schemas.microsoft.com/office/drawing/2014/main" val="3612994325"/>
                  </a:ext>
                </a:extLst>
              </a:tr>
              <a:tr h="370840">
                <a:tc>
                  <a:txBody>
                    <a:bodyPr/>
                    <a:lstStyle/>
                    <a:p>
                      <a:r>
                        <a:rPr lang="en-US" sz="1800" b="0" i="0" kern="1200" dirty="0" smtClean="0">
                          <a:solidFill>
                            <a:schemeClr val="dk1"/>
                          </a:solidFill>
                          <a:effectLst/>
                          <a:latin typeface="+mn-lt"/>
                          <a:ea typeface="+mn-ea"/>
                          <a:cs typeface="+mn-cs"/>
                        </a:rPr>
                        <a:t>The compiler checks for checked exceptions.</a:t>
                      </a:r>
                      <a:endParaRPr lang="en-US" dirty="0"/>
                    </a:p>
                  </a:txBody>
                  <a:tcPr/>
                </a:tc>
                <a:tc>
                  <a:txBody>
                    <a:bodyPr/>
                    <a:lstStyle/>
                    <a:p>
                      <a:r>
                        <a:rPr lang="en-US" sz="1800" b="0" i="0" kern="1200" dirty="0" smtClean="0">
                          <a:solidFill>
                            <a:schemeClr val="dk1"/>
                          </a:solidFill>
                          <a:effectLst/>
                          <a:latin typeface="+mn-lt"/>
                          <a:ea typeface="+mn-ea"/>
                          <a:cs typeface="+mn-cs"/>
                        </a:rPr>
                        <a:t>The compiler does not check for unchecked exceptions.</a:t>
                      </a:r>
                      <a:endParaRPr lang="en-US" dirty="0"/>
                    </a:p>
                  </a:txBody>
                  <a:tcPr/>
                </a:tc>
                <a:extLst>
                  <a:ext uri="{0D108BD9-81ED-4DB2-BD59-A6C34878D82A}">
                    <a16:rowId xmlns:a16="http://schemas.microsoft.com/office/drawing/2014/main" val="429167449"/>
                  </a:ext>
                </a:extLst>
              </a:tr>
              <a:tr h="370840">
                <a:tc>
                  <a:txBody>
                    <a:bodyPr/>
                    <a:lstStyle/>
                    <a:p>
                      <a:r>
                        <a:rPr lang="en-US" sz="1800" b="0" i="0" kern="1200" dirty="0" smtClean="0">
                          <a:solidFill>
                            <a:schemeClr val="dk1"/>
                          </a:solidFill>
                          <a:effectLst/>
                          <a:latin typeface="+mn-lt"/>
                          <a:ea typeface="+mn-ea"/>
                          <a:cs typeface="+mn-cs"/>
                        </a:rPr>
                        <a:t>If checked exceptions are not handled we get a compile-time error.</a:t>
                      </a:r>
                      <a:endParaRPr lang="en-US" dirty="0"/>
                    </a:p>
                  </a:txBody>
                  <a:tcPr/>
                </a:tc>
                <a:tc>
                  <a:txBody>
                    <a:bodyPr/>
                    <a:lstStyle/>
                    <a:p>
                      <a:r>
                        <a:rPr lang="en-US" sz="1800" b="0" i="0" kern="1200" dirty="0" smtClean="0">
                          <a:solidFill>
                            <a:schemeClr val="dk1"/>
                          </a:solidFill>
                          <a:effectLst/>
                          <a:latin typeface="+mn-lt"/>
                          <a:ea typeface="+mn-ea"/>
                          <a:cs typeface="+mn-cs"/>
                        </a:rPr>
                        <a:t>If unchecked exceptions are not handled we get a run time error.</a:t>
                      </a:r>
                      <a:endParaRPr lang="en-US" dirty="0"/>
                    </a:p>
                  </a:txBody>
                  <a:tcPr/>
                </a:tc>
                <a:extLst>
                  <a:ext uri="{0D108BD9-81ED-4DB2-BD59-A6C34878D82A}">
                    <a16:rowId xmlns:a16="http://schemas.microsoft.com/office/drawing/2014/main" val="1486317394"/>
                  </a:ext>
                </a:extLst>
              </a:tr>
              <a:tr h="370840">
                <a:tc>
                  <a:txBody>
                    <a:bodyPr/>
                    <a:lstStyle/>
                    <a:p>
                      <a:r>
                        <a:rPr lang="en-US" sz="1800" b="0" i="0" kern="1200" dirty="0" smtClean="0">
                          <a:solidFill>
                            <a:schemeClr val="dk1"/>
                          </a:solidFill>
                          <a:effectLst/>
                          <a:latin typeface="+mn-lt"/>
                          <a:ea typeface="+mn-ea"/>
                          <a:cs typeface="+mn-cs"/>
                        </a:rPr>
                        <a:t>Can be handled at compile time.</a:t>
                      </a:r>
                      <a:endParaRPr lang="en-US" dirty="0"/>
                    </a:p>
                  </a:txBody>
                  <a:tcPr/>
                </a:tc>
                <a:tc>
                  <a:txBody>
                    <a:bodyPr/>
                    <a:lstStyle/>
                    <a:p>
                      <a:r>
                        <a:rPr lang="en-US" sz="1800" b="0" i="0" kern="1200" dirty="0" smtClean="0">
                          <a:solidFill>
                            <a:schemeClr val="dk1"/>
                          </a:solidFill>
                          <a:effectLst/>
                          <a:latin typeface="+mn-lt"/>
                          <a:ea typeface="+mn-ea"/>
                          <a:cs typeface="+mn-cs"/>
                        </a:rPr>
                        <a:t>Can not be caught/handled at runtime.</a:t>
                      </a:r>
                      <a:endParaRPr lang="en-US" dirty="0"/>
                    </a:p>
                  </a:txBody>
                  <a:tcPr/>
                </a:tc>
                <a:extLst>
                  <a:ext uri="{0D108BD9-81ED-4DB2-BD59-A6C34878D82A}">
                    <a16:rowId xmlns:a16="http://schemas.microsoft.com/office/drawing/2014/main" val="3885219837"/>
                  </a:ext>
                </a:extLst>
              </a:tr>
              <a:tr h="370840">
                <a:tc>
                  <a:txBody>
                    <a:bodyPr/>
                    <a:lstStyle/>
                    <a:p>
                      <a:r>
                        <a:rPr lang="en-US" sz="1800" b="0" i="0" kern="1200" dirty="0" smtClean="0">
                          <a:solidFill>
                            <a:schemeClr val="dk1"/>
                          </a:solidFill>
                          <a:effectLst/>
                          <a:latin typeface="+mn-lt"/>
                          <a:ea typeface="+mn-ea"/>
                          <a:cs typeface="+mn-cs"/>
                        </a:rPr>
                        <a:t>They are direct subclasses of exception class but do not inherit Runtime Exception Class.</a:t>
                      </a:r>
                      <a:endParaRPr lang="en-US" dirty="0"/>
                    </a:p>
                  </a:txBody>
                  <a:tcPr/>
                </a:tc>
                <a:tc>
                  <a:txBody>
                    <a:bodyPr/>
                    <a:lstStyle/>
                    <a:p>
                      <a:r>
                        <a:rPr lang="en-US" sz="1800" b="0" i="0" kern="1200" dirty="0" smtClean="0">
                          <a:solidFill>
                            <a:schemeClr val="dk1"/>
                          </a:solidFill>
                          <a:effectLst/>
                          <a:latin typeface="+mn-lt"/>
                          <a:ea typeface="+mn-ea"/>
                          <a:cs typeface="+mn-cs"/>
                        </a:rPr>
                        <a:t>They are subclasses of the Runtime Exception class.</a:t>
                      </a:r>
                      <a:endParaRPr lang="en-US" dirty="0"/>
                    </a:p>
                  </a:txBody>
                  <a:tcPr/>
                </a:tc>
                <a:extLst>
                  <a:ext uri="{0D108BD9-81ED-4DB2-BD59-A6C34878D82A}">
                    <a16:rowId xmlns:a16="http://schemas.microsoft.com/office/drawing/2014/main" val="2164293552"/>
                  </a:ext>
                </a:extLst>
              </a:tr>
              <a:tr h="370840">
                <a:tc>
                  <a:txBody>
                    <a:bodyPr/>
                    <a:lstStyle/>
                    <a:p>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IOException</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ClassNotFoundException</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SQLException</a:t>
                      </a:r>
                      <a:r>
                        <a:rPr lang="en-US" sz="1800" b="0" i="0" kern="1200" dirty="0" smtClean="0">
                          <a:solidFill>
                            <a:schemeClr val="dk1"/>
                          </a:solidFill>
                          <a:effectLst/>
                          <a:latin typeface="+mn-lt"/>
                          <a:ea typeface="+mn-ea"/>
                          <a:cs typeface="+mn-cs"/>
                        </a:rPr>
                        <a:t> are common checked exceptions.</a:t>
                      </a:r>
                      <a:endParaRPr lang="en-US" dirty="0"/>
                    </a:p>
                  </a:txBody>
                  <a:tcPr/>
                </a:tc>
                <a:tc>
                  <a:txBody>
                    <a:bodyPr/>
                    <a:lstStyle/>
                    <a:p>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ArithmeticException</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NullPointerException</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NumberFormatException</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StringIndexOutOfBoundException</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ArrayIndexOutOfBound</a:t>
                      </a:r>
                      <a:r>
                        <a:rPr lang="en-US" sz="1800" b="0" i="0" kern="1200" dirty="0" smtClean="0">
                          <a:solidFill>
                            <a:schemeClr val="dk1"/>
                          </a:solidFill>
                          <a:effectLst/>
                          <a:latin typeface="+mn-lt"/>
                          <a:ea typeface="+mn-ea"/>
                          <a:cs typeface="+mn-cs"/>
                        </a:rPr>
                        <a:t> Exception are common unchecked exceptions.</a:t>
                      </a:r>
                      <a:endParaRPr lang="en-US" dirty="0"/>
                    </a:p>
                  </a:txBody>
                  <a:tcPr/>
                </a:tc>
                <a:extLst>
                  <a:ext uri="{0D108BD9-81ED-4DB2-BD59-A6C34878D82A}">
                    <a16:rowId xmlns:a16="http://schemas.microsoft.com/office/drawing/2014/main" val="729723613"/>
                  </a:ext>
                </a:extLst>
              </a:tr>
            </a:tbl>
          </a:graphicData>
        </a:graphic>
      </p:graphicFrame>
    </p:spTree>
    <p:extLst>
      <p:ext uri="{BB962C8B-B14F-4D97-AF65-F5344CB8AC3E}">
        <p14:creationId xmlns:p14="http://schemas.microsoft.com/office/powerpoint/2010/main" val="2355119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4" name="Picture 3"/>
          <p:cNvPicPr>
            <a:picLocks noChangeAspect="1"/>
          </p:cNvPicPr>
          <p:nvPr/>
        </p:nvPicPr>
        <p:blipFill>
          <a:blip r:embed="rId2"/>
          <a:stretch>
            <a:fillRect/>
          </a:stretch>
        </p:blipFill>
        <p:spPr>
          <a:xfrm>
            <a:off x="0" y="0"/>
            <a:ext cx="1367664" cy="856634"/>
          </a:xfrm>
          <a:prstGeom prst="rect">
            <a:avLst/>
          </a:prstGeom>
        </p:spPr>
      </p:pic>
      <p:sp>
        <p:nvSpPr>
          <p:cNvPr id="2" name="Rectangle 1"/>
          <p:cNvSpPr/>
          <p:nvPr/>
        </p:nvSpPr>
        <p:spPr>
          <a:xfrm>
            <a:off x="242454" y="856634"/>
            <a:ext cx="11707091" cy="4893647"/>
          </a:xfrm>
          <a:prstGeom prst="rect">
            <a:avLst/>
          </a:prstGeom>
        </p:spPr>
        <p:txBody>
          <a:bodyPr wrap="square">
            <a:spAutoFit/>
          </a:bodyPr>
          <a:lstStyle/>
          <a:p>
            <a:r>
              <a:rPr lang="en-US" sz="2400" b="1" dirty="0"/>
              <a:t>Java Exception Handling Keywords</a:t>
            </a:r>
          </a:p>
          <a:p>
            <a:r>
              <a:rPr lang="en-US" dirty="0"/>
              <a:t>Java provides specific keywords for exception handling purposes.</a:t>
            </a:r>
          </a:p>
          <a:p>
            <a:endParaRPr lang="en-US" dirty="0"/>
          </a:p>
          <a:p>
            <a:r>
              <a:rPr lang="en-US" b="1" dirty="0"/>
              <a:t>throw – </a:t>
            </a:r>
            <a:r>
              <a:rPr lang="en-US" dirty="0"/>
              <a:t>We know that if an error occurs, an exception object is getting created and then Java runtime starts processing to handle them. Sometimes we might want to generate exceptions explicitly in our code. For example, in a user authentication program, we should throw exceptions to clients if the password is null. The throw keyword is used to throw exceptions to the runtime to handle it.</a:t>
            </a:r>
          </a:p>
          <a:p>
            <a:r>
              <a:rPr lang="en-US" b="1" dirty="0"/>
              <a:t>throws – </a:t>
            </a:r>
            <a:r>
              <a:rPr lang="en-US" dirty="0"/>
              <a:t>When we are throwing an exception in a method and not handling it, then we have to use the throws keyword in the method signature to let the caller program know the exceptions that might be thrown by the method. The caller method might handle these exceptions or propagate them to its caller method using the throws keyword. We can provide multiple exceptions in the throws clause, and it can be used with the main() method also.</a:t>
            </a:r>
          </a:p>
          <a:p>
            <a:r>
              <a:rPr lang="en-US" b="1" dirty="0"/>
              <a:t>try-catch </a:t>
            </a:r>
            <a:r>
              <a:rPr lang="en-US" dirty="0"/>
              <a:t>– We use the try-catch block for exception handling in our code. try is the start of the block and catch is at the end of the try block to handle the exceptions. We can have multiple catch blocks with a try block. The try-catch block can be nested too. The catch block requires a parameter that should be of type Exception.</a:t>
            </a:r>
          </a:p>
          <a:p>
            <a:r>
              <a:rPr lang="en-US" b="1" dirty="0"/>
              <a:t>finally – </a:t>
            </a:r>
            <a:r>
              <a:rPr lang="en-US" dirty="0"/>
              <a:t>the finally block is optional and can be used only </a:t>
            </a:r>
            <a:r>
              <a:rPr lang="en-US" dirty="0">
                <a:latin typeface="Cambria" panose="02040503050406030204" pitchFamily="18" charset="0"/>
                <a:ea typeface="Cambria" panose="02040503050406030204" pitchFamily="18" charset="0"/>
              </a:rPr>
              <a:t>with</a:t>
            </a:r>
            <a:r>
              <a:rPr lang="en-US" dirty="0"/>
              <a:t> a try-catch block. Since exception halts the process of execution, we might have some resources open that will not get closed, so we can use the finally block. The finally block always gets executed, whether an exception occurred or not.</a:t>
            </a:r>
          </a:p>
        </p:txBody>
      </p:sp>
    </p:spTree>
    <p:extLst>
      <p:ext uri="{BB962C8B-B14F-4D97-AF65-F5344CB8AC3E}">
        <p14:creationId xmlns:p14="http://schemas.microsoft.com/office/powerpoint/2010/main" val="3870658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1403</TotalTime>
  <Words>4777</Words>
  <Application>Microsoft Office PowerPoint</Application>
  <PresentationFormat>Widescreen</PresentationFormat>
  <Paragraphs>595</Paragraphs>
  <Slides>43</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43</vt:i4>
      </vt:variant>
    </vt:vector>
  </HeadingPairs>
  <TitlesOfParts>
    <vt:vector size="58" baseType="lpstr">
      <vt:lpstr>__Source_Sans_Pro_fa6df0</vt:lpstr>
      <vt:lpstr>Arial</vt:lpstr>
      <vt:lpstr>Bookman Old Style</vt:lpstr>
      <vt:lpstr>Calibri</vt:lpstr>
      <vt:lpstr>Cambria</vt:lpstr>
      <vt:lpstr>Comic Sans MS</vt:lpstr>
      <vt:lpstr>erdana</vt:lpstr>
      <vt:lpstr>Inter</vt:lpstr>
      <vt:lpstr>inter-bold</vt:lpstr>
      <vt:lpstr>inter-regular</vt:lpstr>
      <vt:lpstr>Mangal</vt:lpstr>
      <vt:lpstr>Symbol</vt:lpstr>
      <vt:lpstr>Times New Roman</vt:lpstr>
      <vt:lpstr>Office Theme</vt:lpstr>
      <vt:lpstr>1_Office Theme</vt:lpstr>
      <vt:lpstr>      Course Name: Bachelor of Computer Applications Course Code: 13010200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Biotechnology</dc:title>
  <dc:creator>Admin</dc:creator>
  <cp:lastModifiedBy>Er.Arpit</cp:lastModifiedBy>
  <cp:revision>114</cp:revision>
  <cp:lastPrinted>2024-02-10T08:41:19Z</cp:lastPrinted>
  <dcterms:created xsi:type="dcterms:W3CDTF">2022-02-10T07:40:02Z</dcterms:created>
  <dcterms:modified xsi:type="dcterms:W3CDTF">2024-04-17T08:15:45Z</dcterms:modified>
</cp:coreProperties>
</file>